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13" r:id="rId3"/>
    <p:sldId id="268" r:id="rId4"/>
    <p:sldId id="269" r:id="rId5"/>
    <p:sldId id="270" r:id="rId6"/>
    <p:sldId id="271" r:id="rId7"/>
    <p:sldId id="276" r:id="rId8"/>
    <p:sldId id="277" r:id="rId9"/>
    <p:sldId id="272" r:id="rId10"/>
    <p:sldId id="283" r:id="rId11"/>
    <p:sldId id="284" r:id="rId12"/>
    <p:sldId id="285" r:id="rId13"/>
    <p:sldId id="286" r:id="rId14"/>
    <p:sldId id="287" r:id="rId15"/>
    <p:sldId id="288" r:id="rId16"/>
    <p:sldId id="289" r:id="rId17"/>
    <p:sldId id="290" r:id="rId18"/>
    <p:sldId id="257" r:id="rId19"/>
    <p:sldId id="258" r:id="rId20"/>
    <p:sldId id="259" r:id="rId21"/>
    <p:sldId id="260" r:id="rId22"/>
    <p:sldId id="261" r:id="rId23"/>
    <p:sldId id="262" r:id="rId24"/>
    <p:sldId id="264" r:id="rId25"/>
    <p:sldId id="263" r:id="rId26"/>
    <p:sldId id="265" r:id="rId27"/>
    <p:sldId id="266" r:id="rId28"/>
    <p:sldId id="267" r:id="rId29"/>
    <p:sldId id="278" r:id="rId30"/>
    <p:sldId id="279" r:id="rId31"/>
    <p:sldId id="280" r:id="rId32"/>
    <p:sldId id="281" r:id="rId33"/>
    <p:sldId id="282" r:id="rId34"/>
    <p:sldId id="315" r:id="rId35"/>
    <p:sldId id="307" r:id="rId36"/>
    <p:sldId id="308" r:id="rId37"/>
    <p:sldId id="309" r:id="rId38"/>
    <p:sldId id="310" r:id="rId39"/>
    <p:sldId id="311" r:id="rId40"/>
    <p:sldId id="312"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185"/>
    <p:restoredTop sz="95701"/>
  </p:normalViewPr>
  <p:slideViewPr>
    <p:cSldViewPr snapToGrid="0" snapToObjects="1">
      <p:cViewPr varScale="1">
        <p:scale>
          <a:sx n="113" d="100"/>
          <a:sy n="113" d="100"/>
        </p:scale>
        <p:origin x="200" y="27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5/1/20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panose="020B0604020202020204"/>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panose="020B0604020202020204"/>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5/1/20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5/1/20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5/1/20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5/1/20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5/1/20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5/1/20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5/1/20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5/1/20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5/1/20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a:fillRect/>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a:fillRect/>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a:fillRect/>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a:fillRect/>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5/1/20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5pPr>
      <a:lvl6pPr marL="250571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1"/>
            <a:ext cx="8313136" cy="2580190"/>
          </a:xfrm>
        </p:spPr>
        <p:txBody>
          <a:bodyPr/>
          <a:lstStyle/>
          <a:p>
            <a:r>
              <a:rPr lang="en-US" dirty="0"/>
              <a:t>The application of Financial Statistical Method</a:t>
            </a:r>
          </a:p>
        </p:txBody>
      </p:sp>
      <p:sp>
        <p:nvSpPr>
          <p:cNvPr id="3" name="Subtitle 2"/>
          <p:cNvSpPr>
            <a:spLocks noGrp="1"/>
          </p:cNvSpPr>
          <p:nvPr>
            <p:ph type="subTitle" idx="1"/>
          </p:nvPr>
        </p:nvSpPr>
        <p:spPr>
          <a:xfrm>
            <a:off x="1154955" y="4777380"/>
            <a:ext cx="8825658" cy="1993810"/>
          </a:xfrm>
        </p:spPr>
        <p:txBody>
          <a:bodyPr numCol="2"/>
          <a:lstStyle/>
          <a:p>
            <a:pPr>
              <a:lnSpc>
                <a:spcPct val="150000"/>
              </a:lnSpc>
            </a:pPr>
            <a:r>
              <a:rPr lang="en-US" dirty="0" err="1"/>
              <a:t>Zhikang</a:t>
            </a:r>
            <a:r>
              <a:rPr lang="en-US" dirty="0"/>
              <a:t> dong</a:t>
            </a:r>
            <a:r>
              <a:rPr lang="zh-CN" altLang="en-US" dirty="0"/>
              <a:t>                           </a:t>
            </a:r>
            <a:r>
              <a:rPr lang="en-US" altLang="zh-CN" dirty="0"/>
              <a:t>YUE</a:t>
            </a:r>
            <a:r>
              <a:rPr lang="zh-CN" altLang="en-US" dirty="0"/>
              <a:t> </a:t>
            </a:r>
            <a:r>
              <a:rPr lang="en-US" altLang="zh-CN" dirty="0"/>
              <a:t>ZHENG</a:t>
            </a:r>
          </a:p>
          <a:p>
            <a:pPr>
              <a:lnSpc>
                <a:spcPct val="150000"/>
              </a:lnSpc>
            </a:pPr>
            <a:r>
              <a:rPr lang="en-US" altLang="zh-CN" dirty="0"/>
              <a:t>TAO</a:t>
            </a:r>
            <a:r>
              <a:rPr lang="zh-CN" altLang="en-US" dirty="0"/>
              <a:t> </a:t>
            </a:r>
            <a:r>
              <a:rPr lang="en-US" altLang="zh-CN" dirty="0"/>
              <a:t>HUANG</a:t>
            </a:r>
            <a:endParaRPr lang="en-US" dirty="0"/>
          </a:p>
          <a:p>
            <a:pPr>
              <a:lnSpc>
                <a:spcPct val="150000"/>
              </a:lnSpc>
            </a:pPr>
            <a:r>
              <a:rPr lang="en-US" dirty="0" err="1"/>
              <a:t>Xueyuan</a:t>
            </a:r>
            <a:r>
              <a:rPr lang="en-US" dirty="0"/>
              <a:t> fan					</a:t>
            </a:r>
            <a:r>
              <a:rPr lang="zh-CN" altLang="en-US" dirty="0"/>
              <a:t> </a:t>
            </a:r>
            <a:r>
              <a:rPr lang="en-US" altLang="zh-CN" dirty="0"/>
              <a:t>CHUI</a:t>
            </a:r>
            <a:r>
              <a:rPr lang="zh-CN" altLang="en-US" dirty="0"/>
              <a:t> </a:t>
            </a:r>
            <a:r>
              <a:rPr lang="en-US" altLang="zh-CN" dirty="0" err="1"/>
              <a:t>kong</a:t>
            </a:r>
            <a:r>
              <a:rPr lang="en-US" dirty="0"/>
              <a:t>	</a:t>
            </a:r>
          </a:p>
          <a:p>
            <a:pPr>
              <a:lnSpc>
                <a:spcPct val="150000"/>
              </a:lnSpc>
            </a:pPr>
            <a:r>
              <a:rPr lang="en-US" dirty="0"/>
              <a:t>Wenjun yang</a:t>
            </a:r>
            <a:r>
              <a:rPr lang="zh-CN" altLang="en-US" dirty="0"/>
              <a:t>                                   </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Portfolio</a:t>
            </a:r>
            <a:r>
              <a:rPr lang="zh-CN" altLang="en-US" dirty="0"/>
              <a:t> </a:t>
            </a:r>
            <a:r>
              <a:rPr lang="en-US" altLang="zh-CN" dirty="0"/>
              <a:t>Theory</a:t>
            </a:r>
            <a:endParaRPr lang="en-US" dirty="0"/>
          </a:p>
        </p:txBody>
      </p:sp>
      <p:sp>
        <p:nvSpPr>
          <p:cNvPr id="3" name="Content Placeholder 2"/>
          <p:cNvSpPr>
            <a:spLocks noGrp="1"/>
          </p:cNvSpPr>
          <p:nvPr>
            <p:ph idx="1"/>
          </p:nvPr>
        </p:nvSpPr>
        <p:spPr/>
        <p:txBody>
          <a:bodyPr>
            <a:normAutofit/>
          </a:bodyPr>
          <a:lstStyle/>
          <a:p>
            <a:r>
              <a:rPr lang="en-US" altLang="zh-CN" sz="2400" dirty="0"/>
              <a:t>MVP</a:t>
            </a:r>
            <a:r>
              <a:rPr lang="zh-CN" altLang="en-US" sz="2400" dirty="0"/>
              <a:t> </a:t>
            </a:r>
            <a:r>
              <a:rPr lang="en-US" altLang="zh-CN" sz="2400" dirty="0"/>
              <a:t>and</a:t>
            </a:r>
            <a:r>
              <a:rPr lang="zh-CN" altLang="en-US" sz="2400" dirty="0"/>
              <a:t> </a:t>
            </a:r>
            <a:r>
              <a:rPr lang="en-US" altLang="zh-CN" sz="2400" dirty="0"/>
              <a:t>tangent</a:t>
            </a:r>
            <a:r>
              <a:rPr lang="zh-CN" altLang="en-US" sz="2400" dirty="0"/>
              <a:t> </a:t>
            </a:r>
            <a:r>
              <a:rPr lang="en-US" altLang="zh-CN" sz="2400" dirty="0"/>
              <a:t>portfolio</a:t>
            </a:r>
          </a:p>
          <a:p>
            <a:endParaRPr lang="en-US" altLang="zh-CN" sz="2400" dirty="0"/>
          </a:p>
          <a:p>
            <a:r>
              <a:rPr lang="en-US" altLang="zh-CN" sz="2400" dirty="0"/>
              <a:t>Portfolio</a:t>
            </a:r>
            <a:r>
              <a:rPr lang="zh-CN" altLang="en-US" sz="2400" dirty="0"/>
              <a:t> </a:t>
            </a:r>
            <a:r>
              <a:rPr lang="en-US" altLang="zh-CN" sz="2400" dirty="0"/>
              <a:t>with</a:t>
            </a:r>
            <a:r>
              <a:rPr lang="zh-CN" altLang="en-US" sz="2400" dirty="0"/>
              <a:t> </a:t>
            </a:r>
            <a:r>
              <a:rPr lang="en-US" altLang="zh-CN" sz="2400" dirty="0"/>
              <a:t>no</a:t>
            </a:r>
            <a:r>
              <a:rPr lang="zh-CN" altLang="en-US" sz="2400" dirty="0"/>
              <a:t> </a:t>
            </a:r>
            <a:r>
              <a:rPr lang="en-US" altLang="zh-CN" sz="2400" dirty="0"/>
              <a:t>short</a:t>
            </a:r>
            <a:r>
              <a:rPr lang="zh-CN" altLang="en-US" sz="2400" dirty="0"/>
              <a:t> </a:t>
            </a:r>
            <a:r>
              <a:rPr lang="en-US" altLang="zh-CN" sz="2400" dirty="0"/>
              <a:t>sell</a:t>
            </a:r>
            <a:endParaRPr lang="en-US" sz="2400" dirty="0"/>
          </a:p>
          <a:p>
            <a:pPr marL="0" indent="0">
              <a:buNone/>
            </a:pPr>
            <a:endParaRPr lang="en-US" sz="2400" dirty="0"/>
          </a:p>
          <a:p>
            <a:r>
              <a:rPr lang="en-US" altLang="zh-CN" sz="2400" dirty="0"/>
              <a:t>Portfolio</a:t>
            </a:r>
            <a:r>
              <a:rPr lang="zh-CN" altLang="en-US" sz="2400" dirty="0"/>
              <a:t> </a:t>
            </a:r>
            <a:r>
              <a:rPr lang="en-US" altLang="zh-CN" sz="2400" dirty="0"/>
              <a:t>with</a:t>
            </a:r>
            <a:r>
              <a:rPr lang="zh-CN" altLang="en-US" sz="2400" dirty="0"/>
              <a:t> </a:t>
            </a:r>
            <a:r>
              <a:rPr lang="en-US" altLang="zh-CN" sz="2400" dirty="0"/>
              <a:t>short</a:t>
            </a:r>
            <a:r>
              <a:rPr lang="zh-CN" altLang="en-US" sz="2400" dirty="0"/>
              <a:t> </a:t>
            </a:r>
            <a:r>
              <a:rPr lang="en-US" altLang="zh-CN" sz="2400" dirty="0"/>
              <a:t>sell</a:t>
            </a:r>
          </a:p>
          <a:p>
            <a:endParaRPr lang="en-US" altLang="zh-CN" sz="2400" dirty="0"/>
          </a:p>
          <a:p>
            <a:pPr marL="0" indent="0">
              <a:buNone/>
            </a:pPr>
            <a:endParaRPr lang="en-US"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MVP</a:t>
            </a:r>
            <a:r>
              <a:rPr lang="zh-CN" altLang="en-US" dirty="0"/>
              <a:t> </a:t>
            </a:r>
            <a:r>
              <a:rPr lang="en-US" altLang="zh-CN" dirty="0"/>
              <a:t>and</a:t>
            </a:r>
            <a:r>
              <a:rPr lang="zh-CN" altLang="en-US" dirty="0"/>
              <a:t> </a:t>
            </a:r>
            <a:r>
              <a:rPr lang="en-US" altLang="zh-CN" dirty="0"/>
              <a:t>tangent</a:t>
            </a:r>
            <a:r>
              <a:rPr lang="zh-CN" altLang="en-US" dirty="0"/>
              <a:t> </a:t>
            </a:r>
            <a:r>
              <a:rPr lang="en-US" altLang="zh-CN" dirty="0"/>
              <a:t>portfolio</a:t>
            </a:r>
            <a:endParaRPr lang="en-US" dirty="0"/>
          </a:p>
        </p:txBody>
      </p:sp>
      <p:sp>
        <p:nvSpPr>
          <p:cNvPr id="3" name="Content Placeholder 2"/>
          <p:cNvSpPr>
            <a:spLocks noGrp="1"/>
          </p:cNvSpPr>
          <p:nvPr>
            <p:ph idx="1"/>
          </p:nvPr>
        </p:nvSpPr>
        <p:spPr/>
        <p:txBody>
          <a:bodyPr/>
          <a:lstStyle/>
          <a:p>
            <a:r>
              <a:rPr lang="en-US" altLang="zh-CN" sz="2400" b="1" dirty="0"/>
              <a:t>MVP</a:t>
            </a:r>
          </a:p>
          <a:p>
            <a:pPr marL="0" indent="0">
              <a:buNone/>
            </a:pPr>
            <a:r>
              <a:rPr lang="en-GB" altLang="zh-CN" sz="2400" dirty="0"/>
              <a:t>The minimum variance portfolio is the portfolios that provides the lowest variance (standard deviation) among all possible portfolios of risky assets.</a:t>
            </a:r>
            <a:endParaRPr lang="en-US" altLang="zh-CN" sz="2400" dirty="0"/>
          </a:p>
          <a:p>
            <a:endParaRPr lang="en-US" altLang="zh-CN" sz="2400" b="1" dirty="0"/>
          </a:p>
          <a:p>
            <a:r>
              <a:rPr lang="en-US" altLang="zh-CN" sz="2400" b="1" dirty="0"/>
              <a:t>Tangent</a:t>
            </a:r>
            <a:r>
              <a:rPr lang="zh-CN" altLang="en-US" sz="2400" b="1" dirty="0"/>
              <a:t> </a:t>
            </a:r>
            <a:r>
              <a:rPr lang="en-US" altLang="zh-CN" sz="2400" b="1" dirty="0"/>
              <a:t>portfolio</a:t>
            </a:r>
          </a:p>
          <a:p>
            <a:pPr marL="0" indent="0">
              <a:buNone/>
            </a:pPr>
            <a:r>
              <a:rPr lang="en-US" altLang="zh-CN" dirty="0"/>
              <a:t>T</a:t>
            </a:r>
            <a:r>
              <a:rPr lang="en-GB" altLang="zh-CN" dirty="0"/>
              <a:t>he tangency portfolio is the portfolio with the highest Sharpe ratio.</a:t>
            </a:r>
            <a:endParaRPr lang="en-US" altLang="zh-CN" sz="2400" dirty="0"/>
          </a:p>
          <a:p>
            <a:endParaRPr lang="en-US" sz="2400" dirty="0"/>
          </a:p>
          <a:p>
            <a:pPr marL="0" indent="0">
              <a:buNone/>
            </a:pPr>
            <a:r>
              <a:rPr lang="en-US" sz="2400" i="1" dirty="0">
                <a:latin typeface="Cambria Math" panose="02040503050406030204" pitchFamily="18" charset="0"/>
              </a:rPr>
              <a:t>	</a:t>
            </a:r>
            <a:endParaRPr lang="en-US" sz="2400" b="0" i="1" dirty="0">
              <a:latin typeface="Cambria Math" panose="020405030504060302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stretch>
            <a:fillRect/>
          </a:stretch>
        </p:blipFill>
        <p:spPr>
          <a:xfrm>
            <a:off x="903638" y="1572432"/>
            <a:ext cx="9702800" cy="1295400"/>
          </a:xfrm>
          <a:prstGeom prst="rect">
            <a:avLst/>
          </a:prstGeom>
        </p:spPr>
      </p:pic>
      <p:sp>
        <p:nvSpPr>
          <p:cNvPr id="2" name="Title 1"/>
          <p:cNvSpPr>
            <a:spLocks noGrp="1"/>
          </p:cNvSpPr>
          <p:nvPr>
            <p:ph type="title"/>
          </p:nvPr>
        </p:nvSpPr>
        <p:spPr/>
        <p:txBody>
          <a:bodyPr/>
          <a:lstStyle/>
          <a:p>
            <a:r>
              <a:rPr lang="en-US" altLang="zh-CN" dirty="0"/>
              <a:t>Daily</a:t>
            </a:r>
            <a:r>
              <a:rPr lang="zh-CN" altLang="en-US" dirty="0"/>
              <a:t> </a:t>
            </a:r>
            <a:r>
              <a:rPr lang="en-US" altLang="zh-CN" dirty="0"/>
              <a:t>&amp;</a:t>
            </a:r>
            <a:r>
              <a:rPr lang="zh-CN" altLang="en-US" dirty="0"/>
              <a:t> </a:t>
            </a:r>
            <a:r>
              <a:rPr lang="en-US" altLang="zh-CN" dirty="0"/>
              <a:t>Annual(no</a:t>
            </a:r>
            <a:r>
              <a:rPr lang="zh-CN" altLang="en-US" dirty="0"/>
              <a:t> </a:t>
            </a:r>
            <a:r>
              <a:rPr lang="en-US" altLang="zh-CN" dirty="0"/>
              <a:t>short)</a:t>
            </a:r>
            <a:endParaRPr lang="en-US" dirty="0"/>
          </a:p>
        </p:txBody>
      </p:sp>
      <p:sp>
        <p:nvSpPr>
          <p:cNvPr id="9" name="矩形 8"/>
          <p:cNvSpPr/>
          <p:nvPr/>
        </p:nvSpPr>
        <p:spPr>
          <a:xfrm>
            <a:off x="1475677" y="3496524"/>
            <a:ext cx="7010401" cy="646331"/>
          </a:xfrm>
          <a:prstGeom prst="rect">
            <a:avLst/>
          </a:prstGeom>
        </p:spPr>
        <p:txBody>
          <a:bodyPr wrap="square">
            <a:spAutoFit/>
          </a:bodyPr>
          <a:lstStyle/>
          <a:p>
            <a:r>
              <a:rPr lang="zh-CN" altLang="en-US" dirty="0"/>
              <a:t>The  return </a:t>
            </a:r>
            <a:r>
              <a:rPr lang="en-US" altLang="zh-CN" dirty="0"/>
              <a:t>of</a:t>
            </a:r>
            <a:r>
              <a:rPr lang="zh-CN" altLang="en-US" dirty="0"/>
              <a:t> </a:t>
            </a:r>
            <a:r>
              <a:rPr lang="en-US" altLang="zh-CN" dirty="0"/>
              <a:t>MVP</a:t>
            </a:r>
            <a:r>
              <a:rPr lang="zh-CN" altLang="en-US" dirty="0"/>
              <a:t> is higher than the yearly risk free rate(1.54%) by 5.42%. </a:t>
            </a:r>
          </a:p>
        </p:txBody>
      </p:sp>
      <p:sp>
        <p:nvSpPr>
          <p:cNvPr id="10" name="矩形 9"/>
          <p:cNvSpPr/>
          <p:nvPr/>
        </p:nvSpPr>
        <p:spPr>
          <a:xfrm>
            <a:off x="1475677" y="4448381"/>
            <a:ext cx="6096000" cy="646331"/>
          </a:xfrm>
          <a:prstGeom prst="rect">
            <a:avLst/>
          </a:prstGeom>
        </p:spPr>
        <p:txBody>
          <a:bodyPr>
            <a:spAutoFit/>
          </a:bodyPr>
          <a:lstStyle/>
          <a:p>
            <a:r>
              <a:rPr lang="zh-CN" altLang="en-US" dirty="0"/>
              <a:t>The return </a:t>
            </a:r>
            <a:r>
              <a:rPr lang="en-US" altLang="zh-CN" dirty="0"/>
              <a:t>of</a:t>
            </a:r>
            <a:r>
              <a:rPr lang="zh-CN" altLang="en-US" dirty="0"/>
              <a:t> </a:t>
            </a:r>
            <a:r>
              <a:rPr lang="en-US" altLang="zh-CN" dirty="0"/>
              <a:t>tangent</a:t>
            </a:r>
            <a:r>
              <a:rPr lang="zh-CN" altLang="en-US" dirty="0"/>
              <a:t> </a:t>
            </a:r>
            <a:r>
              <a:rPr lang="en-US" altLang="zh-CN" dirty="0"/>
              <a:t>portfolio</a:t>
            </a:r>
            <a:r>
              <a:rPr lang="zh-CN" altLang="en-US" dirty="0"/>
              <a:t> is higher than yearly risk free rate (1.54%) by 27.78%.</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0" y="3059668"/>
            <a:ext cx="3515706" cy="738664"/>
          </a:xfrm>
          <a:prstGeom prst="rect">
            <a:avLst/>
          </a:prstGeom>
          <a:noFill/>
        </p:spPr>
        <p:txBody>
          <a:bodyPr wrap="none" rtlCol="0">
            <a:spAutoFit/>
          </a:bodyPr>
          <a:lstStyle/>
          <a:p>
            <a:r>
              <a:rPr kumimoji="1" lang="en-US" altLang="zh-CN" sz="4200" dirty="0"/>
              <a:t>Sharpe</a:t>
            </a:r>
            <a:r>
              <a:rPr kumimoji="1" lang="zh-CN" altLang="en-US" sz="4200" dirty="0"/>
              <a:t> </a:t>
            </a:r>
            <a:r>
              <a:rPr kumimoji="1" lang="en-US" altLang="zh-CN" sz="4200" dirty="0"/>
              <a:t>Ratio</a:t>
            </a:r>
          </a:p>
        </p:txBody>
      </p:sp>
      <p:pic>
        <p:nvPicPr>
          <p:cNvPr id="7" name="图片 6"/>
          <p:cNvPicPr>
            <a:picLocks noChangeAspect="1"/>
          </p:cNvPicPr>
          <p:nvPr/>
        </p:nvPicPr>
        <p:blipFill>
          <a:blip r:embed="rId2"/>
          <a:stretch>
            <a:fillRect/>
          </a:stretch>
        </p:blipFill>
        <p:spPr>
          <a:xfrm>
            <a:off x="0" y="4100902"/>
            <a:ext cx="12192000" cy="2423784"/>
          </a:xfrm>
          <a:prstGeom prst="rect">
            <a:avLst/>
          </a:prstGeom>
        </p:spPr>
      </p:pic>
      <p:pic>
        <p:nvPicPr>
          <p:cNvPr id="10" name="图片 9"/>
          <p:cNvPicPr>
            <a:picLocks noChangeAspect="1"/>
          </p:cNvPicPr>
          <p:nvPr/>
        </p:nvPicPr>
        <p:blipFill>
          <a:blip r:embed="rId3"/>
          <a:stretch>
            <a:fillRect/>
          </a:stretch>
        </p:blipFill>
        <p:spPr>
          <a:xfrm>
            <a:off x="0" y="1545206"/>
            <a:ext cx="12192000" cy="1388500"/>
          </a:xfrm>
          <a:prstGeom prst="rect">
            <a:avLst/>
          </a:prstGeom>
        </p:spPr>
      </p:pic>
      <p:sp>
        <p:nvSpPr>
          <p:cNvPr id="12" name="Title 1"/>
          <p:cNvSpPr txBox="1"/>
          <p:nvPr/>
        </p:nvSpPr>
        <p:spPr>
          <a:xfrm>
            <a:off x="0" y="552354"/>
            <a:ext cx="7490499" cy="722526"/>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ltLang="zh-CN" dirty="0"/>
              <a:t>Tangent</a:t>
            </a:r>
            <a:r>
              <a:rPr lang="zh-CN" altLang="en-US" dirty="0"/>
              <a:t> </a:t>
            </a:r>
            <a:r>
              <a:rPr lang="en-US" altLang="zh-CN" dirty="0"/>
              <a:t>portfolio</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63471" y="3733238"/>
            <a:ext cx="9404723" cy="1400530"/>
          </a:xfrm>
        </p:spPr>
        <p:txBody>
          <a:bodyPr/>
          <a:lstStyle/>
          <a:p>
            <a:r>
              <a:rPr kumimoji="1" lang="en-US" altLang="zh-CN" dirty="0"/>
              <a:t>Standard</a:t>
            </a:r>
            <a:r>
              <a:rPr kumimoji="1" lang="zh-CN" altLang="en-US" dirty="0"/>
              <a:t> </a:t>
            </a:r>
            <a:r>
              <a:rPr kumimoji="1" lang="en-US" altLang="zh-CN" dirty="0"/>
              <a:t>Deviation</a:t>
            </a:r>
            <a:endParaRPr kumimoji="1" lang="zh-CN" altLang="en-US" dirty="0"/>
          </a:p>
        </p:txBody>
      </p:sp>
      <p:sp>
        <p:nvSpPr>
          <p:cNvPr id="5" name="Title 1"/>
          <p:cNvSpPr txBox="1"/>
          <p:nvPr/>
        </p:nvSpPr>
        <p:spPr>
          <a:xfrm>
            <a:off x="263471" y="793811"/>
            <a:ext cx="7490499" cy="722526"/>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ltLang="zh-CN"/>
              <a:t>MVP</a:t>
            </a:r>
            <a:endParaRPr lang="en-US" dirty="0"/>
          </a:p>
        </p:txBody>
      </p:sp>
      <p:pic>
        <p:nvPicPr>
          <p:cNvPr id="6" name="图片 5"/>
          <p:cNvPicPr>
            <a:picLocks noChangeAspect="1"/>
          </p:cNvPicPr>
          <p:nvPr/>
        </p:nvPicPr>
        <p:blipFill>
          <a:blip r:embed="rId2"/>
          <a:stretch>
            <a:fillRect/>
          </a:stretch>
        </p:blipFill>
        <p:spPr>
          <a:xfrm>
            <a:off x="0" y="1935250"/>
            <a:ext cx="12192000" cy="1379075"/>
          </a:xfrm>
          <a:prstGeom prst="rect">
            <a:avLst/>
          </a:prstGeom>
        </p:spPr>
      </p:pic>
      <p:pic>
        <p:nvPicPr>
          <p:cNvPr id="3" name="图片 2"/>
          <p:cNvPicPr>
            <a:picLocks noChangeAspect="1"/>
          </p:cNvPicPr>
          <p:nvPr/>
        </p:nvPicPr>
        <p:blipFill>
          <a:blip r:embed="rId3"/>
          <a:stretch>
            <a:fillRect/>
          </a:stretch>
        </p:blipFill>
        <p:spPr>
          <a:xfrm>
            <a:off x="0" y="4725746"/>
            <a:ext cx="12192000" cy="133844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Efficient</a:t>
            </a:r>
            <a:r>
              <a:rPr lang="zh-CN" altLang="en-US" dirty="0"/>
              <a:t> </a:t>
            </a:r>
            <a:r>
              <a:rPr lang="en-US" altLang="zh-CN" dirty="0"/>
              <a:t>Frontier</a:t>
            </a:r>
            <a:r>
              <a:rPr lang="zh-CN" altLang="en-US" dirty="0"/>
              <a:t> </a:t>
            </a:r>
            <a:r>
              <a:rPr lang="en-US" altLang="zh-CN" dirty="0"/>
              <a:t>(no</a:t>
            </a:r>
            <a:r>
              <a:rPr lang="zh-CN" altLang="en-US" dirty="0"/>
              <a:t> </a:t>
            </a:r>
            <a:r>
              <a:rPr lang="en-US" altLang="zh-CN" dirty="0"/>
              <a:t>short)</a:t>
            </a:r>
            <a:endParaRPr lang="en-US" dirty="0"/>
          </a:p>
        </p:txBody>
      </p:sp>
      <p:pic>
        <p:nvPicPr>
          <p:cNvPr id="6" name="图片 5"/>
          <p:cNvPicPr>
            <a:picLocks noChangeAspect="1"/>
          </p:cNvPicPr>
          <p:nvPr/>
        </p:nvPicPr>
        <p:blipFill>
          <a:blip r:embed="rId2"/>
          <a:stretch>
            <a:fillRect/>
          </a:stretch>
        </p:blipFill>
        <p:spPr>
          <a:xfrm>
            <a:off x="1847850" y="1490636"/>
            <a:ext cx="8496300" cy="50546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Portfolio</a:t>
            </a:r>
            <a:r>
              <a:rPr kumimoji="1" lang="zh-CN" altLang="en-US" dirty="0"/>
              <a:t> </a:t>
            </a:r>
            <a:r>
              <a:rPr kumimoji="1" lang="en-US" altLang="zh-CN" dirty="0"/>
              <a:t>with</a:t>
            </a:r>
            <a:r>
              <a:rPr kumimoji="1" lang="zh-CN" altLang="en-US" dirty="0"/>
              <a:t> </a:t>
            </a:r>
            <a:r>
              <a:rPr kumimoji="1" lang="en-US" altLang="zh-CN" dirty="0"/>
              <a:t>short</a:t>
            </a:r>
            <a:r>
              <a:rPr kumimoji="1" lang="zh-CN" altLang="en-US" dirty="0"/>
              <a:t> </a:t>
            </a:r>
            <a:r>
              <a:rPr kumimoji="1" lang="en-US" altLang="zh-CN" dirty="0"/>
              <a:t>sell</a:t>
            </a:r>
            <a:endParaRPr kumimoji="1" lang="zh-CN" altLang="en-US" dirty="0"/>
          </a:p>
        </p:txBody>
      </p:sp>
      <p:pic>
        <p:nvPicPr>
          <p:cNvPr id="4" name="图片 3"/>
          <p:cNvPicPr>
            <a:picLocks noChangeAspect="1"/>
          </p:cNvPicPr>
          <p:nvPr/>
        </p:nvPicPr>
        <p:blipFill>
          <a:blip r:embed="rId2"/>
          <a:stretch>
            <a:fillRect/>
          </a:stretch>
        </p:blipFill>
        <p:spPr>
          <a:xfrm>
            <a:off x="960788" y="1199198"/>
            <a:ext cx="9588500" cy="1308100"/>
          </a:xfrm>
          <a:prstGeom prst="rect">
            <a:avLst/>
          </a:prstGeom>
        </p:spPr>
      </p:pic>
      <p:sp>
        <p:nvSpPr>
          <p:cNvPr id="7" name="文本框 6"/>
          <p:cNvSpPr txBox="1"/>
          <p:nvPr/>
        </p:nvSpPr>
        <p:spPr>
          <a:xfrm>
            <a:off x="185980" y="2599728"/>
            <a:ext cx="4510006" cy="553998"/>
          </a:xfrm>
          <a:prstGeom prst="rect">
            <a:avLst/>
          </a:prstGeom>
          <a:noFill/>
        </p:spPr>
        <p:txBody>
          <a:bodyPr wrap="square" rtlCol="0">
            <a:spAutoFit/>
          </a:bodyPr>
          <a:lstStyle/>
          <a:p>
            <a:r>
              <a:rPr kumimoji="1" lang="en-US" altLang="zh-CN" sz="3000" dirty="0"/>
              <a:t>MVP</a:t>
            </a:r>
            <a:endParaRPr kumimoji="1" lang="zh-CN" altLang="en-US" sz="3000" dirty="0"/>
          </a:p>
        </p:txBody>
      </p:sp>
      <p:sp>
        <p:nvSpPr>
          <p:cNvPr id="8" name="文本框 7"/>
          <p:cNvSpPr txBox="1"/>
          <p:nvPr/>
        </p:nvSpPr>
        <p:spPr>
          <a:xfrm>
            <a:off x="185980" y="4737028"/>
            <a:ext cx="4510006" cy="553998"/>
          </a:xfrm>
          <a:prstGeom prst="rect">
            <a:avLst/>
          </a:prstGeom>
          <a:noFill/>
        </p:spPr>
        <p:txBody>
          <a:bodyPr wrap="square" rtlCol="0">
            <a:spAutoFit/>
          </a:bodyPr>
          <a:lstStyle/>
          <a:p>
            <a:r>
              <a:rPr kumimoji="1" lang="en-US" altLang="zh-CN" sz="3000" dirty="0"/>
              <a:t>Tangent</a:t>
            </a:r>
            <a:r>
              <a:rPr kumimoji="1" lang="zh-CN" altLang="en-US" sz="3000" dirty="0"/>
              <a:t> </a:t>
            </a:r>
            <a:r>
              <a:rPr kumimoji="1" lang="en-US" altLang="zh-CN" sz="3000" dirty="0"/>
              <a:t>Portfolio</a:t>
            </a:r>
            <a:endParaRPr kumimoji="1" lang="zh-CN" altLang="en-US" sz="3000" dirty="0"/>
          </a:p>
        </p:txBody>
      </p:sp>
      <p:pic>
        <p:nvPicPr>
          <p:cNvPr id="9" name="图片 8"/>
          <p:cNvPicPr>
            <a:picLocks noChangeAspect="1"/>
          </p:cNvPicPr>
          <p:nvPr/>
        </p:nvPicPr>
        <p:blipFill>
          <a:blip r:embed="rId3"/>
          <a:stretch>
            <a:fillRect/>
          </a:stretch>
        </p:blipFill>
        <p:spPr>
          <a:xfrm>
            <a:off x="185980" y="3054974"/>
            <a:ext cx="11313763" cy="1770948"/>
          </a:xfrm>
          <a:prstGeom prst="rect">
            <a:avLst/>
          </a:prstGeom>
        </p:spPr>
      </p:pic>
      <p:pic>
        <p:nvPicPr>
          <p:cNvPr id="10" name="图片 9"/>
          <p:cNvPicPr>
            <a:picLocks noChangeAspect="1"/>
          </p:cNvPicPr>
          <p:nvPr/>
        </p:nvPicPr>
        <p:blipFill>
          <a:blip r:embed="rId4"/>
          <a:stretch>
            <a:fillRect/>
          </a:stretch>
        </p:blipFill>
        <p:spPr>
          <a:xfrm>
            <a:off x="185980" y="5300588"/>
            <a:ext cx="11499743" cy="1325121"/>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Efficient</a:t>
            </a:r>
            <a:r>
              <a:rPr lang="zh-CN" altLang="en-US" dirty="0"/>
              <a:t> </a:t>
            </a:r>
            <a:r>
              <a:rPr lang="en-US" altLang="zh-CN" dirty="0"/>
              <a:t>Frontier</a:t>
            </a:r>
            <a:r>
              <a:rPr lang="zh-CN" altLang="en-US" dirty="0"/>
              <a:t> </a:t>
            </a:r>
            <a:r>
              <a:rPr lang="en-US" altLang="zh-CN" dirty="0"/>
              <a:t>(with</a:t>
            </a:r>
            <a:r>
              <a:rPr lang="zh-CN" altLang="en-US" dirty="0"/>
              <a:t> </a:t>
            </a:r>
            <a:r>
              <a:rPr lang="en-US" altLang="zh-CN" dirty="0"/>
              <a:t>short)</a:t>
            </a:r>
            <a:endParaRPr lang="en-US" dirty="0"/>
          </a:p>
        </p:txBody>
      </p:sp>
      <p:pic>
        <p:nvPicPr>
          <p:cNvPr id="6" name="图片 5"/>
          <p:cNvPicPr>
            <a:picLocks noChangeAspect="1"/>
          </p:cNvPicPr>
          <p:nvPr/>
        </p:nvPicPr>
        <p:blipFill>
          <a:blip r:embed="rId2"/>
          <a:stretch>
            <a:fillRect/>
          </a:stretch>
        </p:blipFill>
        <p:spPr>
          <a:xfrm>
            <a:off x="1297907" y="1400956"/>
            <a:ext cx="8978900" cy="52959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 Series Analysis</a:t>
            </a:r>
          </a:p>
        </p:txBody>
      </p:sp>
      <p:sp>
        <p:nvSpPr>
          <p:cNvPr id="3" name="Content Placeholder 2"/>
          <p:cNvSpPr>
            <a:spLocks noGrp="1"/>
          </p:cNvSpPr>
          <p:nvPr>
            <p:ph idx="1"/>
          </p:nvPr>
        </p:nvSpPr>
        <p:spPr/>
        <p:txBody>
          <a:bodyPr>
            <a:normAutofit/>
          </a:bodyPr>
          <a:lstStyle/>
          <a:p>
            <a:r>
              <a:rPr lang="en-US" sz="2400" dirty="0"/>
              <a:t>Time-Varying Betas</a:t>
            </a:r>
          </a:p>
          <a:p>
            <a:pPr marL="0" indent="0">
              <a:buNone/>
            </a:pPr>
            <a:endParaRPr lang="en-US" sz="2400" dirty="0"/>
          </a:p>
          <a:p>
            <a:r>
              <a:rPr lang="en-US" sz="2400" dirty="0"/>
              <a:t>Minimum Variance Portfolios</a:t>
            </a:r>
          </a:p>
          <a:p>
            <a:pPr marL="0" indent="0">
              <a:buNone/>
            </a:pPr>
            <a:endParaRPr lang="en-US" sz="2400" dirty="0"/>
          </a:p>
          <a:p>
            <a:r>
              <a:rPr lang="en-US" sz="2400" dirty="0"/>
              <a:t>Forecasting</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Time-Varying Betas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sz="2400" dirty="0"/>
                  <a:t>CAMP model:</a:t>
                </a:r>
              </a:p>
              <a:p>
                <a:pPr marL="0" indent="0">
                  <a:buNone/>
                </a:pPr>
                <a:endParaRPr lang="en-US" sz="2400" b="0" i="1" dirty="0">
                  <a:latin typeface="Cambria Math" panose="02040503050406030204" pitchFamily="18" charset="0"/>
                </a:endParaRPr>
              </a:p>
              <a:p>
                <a:pPr marL="0" indent="0">
                  <a:buNone/>
                </a:pPr>
                <a14:m>
                  <m:oMathPara xmlns:m="http://schemas.openxmlformats.org/officeDocument/2006/math">
                    <m:oMathParaPr>
                      <m:jc m:val="center"/>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𝑟</m:t>
                          </m:r>
                        </m:e>
                        <m:sub>
                          <m:r>
                            <a:rPr lang="en-US" sz="2400" b="0" i="1" smtClean="0">
                              <a:latin typeface="Cambria Math" panose="02040503050406030204" pitchFamily="18" charset="0"/>
                            </a:rPr>
                            <m:t>𝑡</m:t>
                          </m:r>
                        </m:sub>
                      </m:sSub>
                      <m:r>
                        <a:rPr lang="en-US" sz="2400" b="0" i="1" smtClean="0">
                          <a:latin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𝛼</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𝛽</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𝑟</m:t>
                          </m:r>
                        </m:e>
                        <m:sub>
                          <m:r>
                            <a:rPr lang="en-US" sz="2400" b="0" i="1" smtClean="0">
                              <a:latin typeface="Cambria Math" panose="02040503050406030204" pitchFamily="18" charset="0"/>
                              <a:ea typeface="Cambria Math" panose="02040503050406030204" pitchFamily="18" charset="0"/>
                            </a:rPr>
                            <m:t>𝑚</m:t>
                          </m:r>
                          <m:r>
                            <a:rPr lang="en-US" sz="2400" b="0" i="1" smtClean="0">
                              <a:latin typeface="Cambria Math" panose="02040503050406030204" pitchFamily="18" charset="0"/>
                              <a:ea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𝑡</m:t>
                          </m:r>
                        </m:sub>
                      </m:sSub>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𝜀</m:t>
                          </m:r>
                        </m:e>
                        <m:sub>
                          <m:r>
                            <a:rPr lang="en-US" sz="2400" b="0" i="1" smtClean="0">
                              <a:latin typeface="Cambria Math" panose="02040503050406030204" pitchFamily="18" charset="0"/>
                              <a:ea typeface="Cambria Math" panose="02040503050406030204" pitchFamily="18" charset="0"/>
                            </a:rPr>
                            <m:t>𝑡</m:t>
                          </m:r>
                        </m:sub>
                      </m:sSub>
                    </m:oMath>
                  </m:oMathPara>
                </a14:m>
                <a:endParaRPr lang="en-US" sz="2400" dirty="0"/>
              </a:p>
              <a:p>
                <a:pPr marL="0" indent="0">
                  <a:buNone/>
                </a:pPr>
                <a:endParaRPr lang="en-US" sz="2400" dirty="0"/>
              </a:p>
              <a:p>
                <a:pPr marL="0" indent="0">
                  <a:buNone/>
                </a:pPr>
                <a14:m>
                  <m:oMathPara xmlns:m="http://schemas.openxmlformats.org/officeDocument/2006/math">
                    <m:oMathParaPr>
                      <m:jc m:val="center"/>
                    </m:oMathParaPr>
                    <m:oMath xmlns:m="http://schemas.openxmlformats.org/officeDocument/2006/math">
                      <m:acc>
                        <m:accPr>
                          <m:chr m:val="̂"/>
                          <m:ctrlPr>
                            <a:rPr lang="en-US" sz="2400" i="1" smtClean="0">
                              <a:latin typeface="Cambria Math" panose="02040503050406030204" pitchFamily="18" charset="0"/>
                            </a:rPr>
                          </m:ctrlPr>
                        </m:accPr>
                        <m:e>
                          <m:r>
                            <a:rPr lang="en-US" sz="2400" i="1" smtClean="0">
                              <a:latin typeface="Cambria Math" panose="02040503050406030204" pitchFamily="18" charset="0"/>
                              <a:ea typeface="Cambria Math" panose="02040503050406030204" pitchFamily="18" charset="0"/>
                            </a:rPr>
                            <m:t>𝛽</m:t>
                          </m:r>
                        </m:e>
                      </m:acc>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m:rPr>
                              <m:nor/>
                            </m:rPr>
                            <a:rPr lang="en-US" sz="2400" b="0" i="0" smtClean="0">
                              <a:latin typeface="Cambria Math" panose="02040503050406030204" pitchFamily="18" charset="0"/>
                            </a:rPr>
                            <m:t>Cov</m:t>
                          </m:r>
                          <m:r>
                            <a:rPr lang="en-US" sz="2400" b="0" i="1" smtClean="0">
                              <a:latin typeface="Cambria Math" panose="02040503050406030204" pitchFamily="18" charset="0"/>
                            </a:rPr>
                            <m:t> (</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𝑟</m:t>
                              </m:r>
                            </m:e>
                            <m:sub>
                              <m:r>
                                <a:rPr lang="en-US" sz="2400" b="0" i="1" smtClean="0">
                                  <a:latin typeface="Cambria Math" panose="02040503050406030204" pitchFamily="18" charset="0"/>
                                </a:rPr>
                                <m:t>𝑡</m:t>
                              </m:r>
                            </m:sub>
                          </m:sSub>
                          <m:r>
                            <a:rPr lang="en-US" sz="2400" b="0" i="1" smtClean="0">
                              <a:latin typeface="Cambria Math" panose="02040503050406030204" pitchFamily="18" charset="0"/>
                            </a:rPr>
                            <m:t>,   </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𝑟</m:t>
                              </m:r>
                            </m:e>
                            <m:sub>
                              <m:r>
                                <a:rPr lang="en-US" sz="2400" b="0" i="1" smtClean="0">
                                  <a:latin typeface="Cambria Math" panose="02040503050406030204" pitchFamily="18" charset="0"/>
                                </a:rPr>
                                <m:t>𝑚</m:t>
                              </m:r>
                              <m:r>
                                <a:rPr lang="en-US" sz="2400" b="0" i="1" smtClean="0">
                                  <a:latin typeface="Cambria Math" panose="02040503050406030204" pitchFamily="18" charset="0"/>
                                </a:rPr>
                                <m:t>, </m:t>
                              </m:r>
                              <m:r>
                                <a:rPr lang="en-US" sz="2400" b="0" i="1" smtClean="0">
                                  <a:latin typeface="Cambria Math" panose="02040503050406030204" pitchFamily="18" charset="0"/>
                                </a:rPr>
                                <m:t>𝑡</m:t>
                              </m:r>
                            </m:sub>
                          </m:sSub>
                          <m:r>
                            <a:rPr lang="en-US" sz="2400" b="0" i="1" smtClean="0">
                              <a:latin typeface="Cambria Math" panose="02040503050406030204" pitchFamily="18" charset="0"/>
                            </a:rPr>
                            <m:t>)</m:t>
                          </m:r>
                        </m:num>
                        <m:den>
                          <m:r>
                            <m:rPr>
                              <m:nor/>
                            </m:rPr>
                            <a:rPr lang="en-US" sz="2400" b="0" i="0" smtClean="0">
                              <a:latin typeface="Cambria Math" panose="02040503050406030204" pitchFamily="18" charset="0"/>
                            </a:rPr>
                            <m:t>Var</m:t>
                          </m:r>
                          <m:r>
                            <m:rPr>
                              <m:nor/>
                            </m:rPr>
                            <a:rPr lang="en-US" sz="2400" b="0" i="0" smtClean="0">
                              <a:latin typeface="Cambria Math" panose="02040503050406030204" pitchFamily="18" charset="0"/>
                            </a:rPr>
                            <m:t> </m:t>
                          </m:r>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𝑟</m:t>
                              </m:r>
                            </m:e>
                            <m:sub>
                              <m:r>
                                <a:rPr lang="en-US" sz="2400" i="1">
                                  <a:latin typeface="Cambria Math" panose="02040503050406030204" pitchFamily="18" charset="0"/>
                                </a:rPr>
                                <m:t>𝑚</m:t>
                              </m:r>
                              <m:r>
                                <a:rPr lang="en-US" sz="2400" i="1">
                                  <a:latin typeface="Cambria Math" panose="02040503050406030204" pitchFamily="18" charset="0"/>
                                </a:rPr>
                                <m:t>, </m:t>
                              </m:r>
                              <m:r>
                                <a:rPr lang="en-US" sz="2400" i="1">
                                  <a:latin typeface="Cambria Math" panose="02040503050406030204" pitchFamily="18" charset="0"/>
                                </a:rPr>
                                <m:t>𝑡</m:t>
                              </m:r>
                            </m:sub>
                          </m:sSub>
                          <m:r>
                            <a:rPr lang="en-US" sz="2400" b="0" i="1" smtClean="0">
                              <a:latin typeface="Cambria Math" panose="02040503050406030204" pitchFamily="18" charset="0"/>
                            </a:rPr>
                            <m:t>)</m:t>
                          </m:r>
                        </m:den>
                      </m:f>
                    </m:oMath>
                  </m:oMathPara>
                </a14:m>
                <a:endParaRPr lang="en-US"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2"/>
                <a:stretch>
                  <a:fillRect l="-426" t="-1208"/>
                </a:stretch>
              </a:blipFill>
            </p:spPr>
            <p:txBody>
              <a:bodyPr/>
              <a:lstStyle/>
              <a:p>
                <a:r>
                  <a:rPr lang="en-US">
                    <a:noFill/>
                  </a:rPr>
                  <a:t> </a:t>
                </a:r>
                <a:endParaRPr lang="en-US">
                  <a:noFill/>
                </a:endParaRPr>
              </a:p>
            </p:txBody>
          </p:sp>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231B2-5C17-674A-8019-E6F4522C3B03}"/>
              </a:ext>
            </a:extLst>
          </p:cNvPr>
          <p:cNvSpPr>
            <a:spLocks noGrp="1"/>
          </p:cNvSpPr>
          <p:nvPr>
            <p:ph type="title"/>
          </p:nvPr>
        </p:nvSpPr>
        <p:spPr/>
        <p:txBody>
          <a:bodyPr/>
          <a:lstStyle/>
          <a:p>
            <a:r>
              <a:rPr lang="en-US" altLang="zh-CN" dirty="0"/>
              <a:t>OVERVIEW</a:t>
            </a:r>
            <a:endParaRPr lang="en-US" dirty="0"/>
          </a:p>
        </p:txBody>
      </p:sp>
      <p:sp>
        <p:nvSpPr>
          <p:cNvPr id="3" name="Content Placeholder 2">
            <a:extLst>
              <a:ext uri="{FF2B5EF4-FFF2-40B4-BE49-F238E27FC236}">
                <a16:creationId xmlns:a16="http://schemas.microsoft.com/office/drawing/2014/main" id="{2EC0672D-3F8D-B34E-BD87-663DB70368D0}"/>
              </a:ext>
            </a:extLst>
          </p:cNvPr>
          <p:cNvSpPr>
            <a:spLocks noGrp="1"/>
          </p:cNvSpPr>
          <p:nvPr>
            <p:ph idx="1"/>
          </p:nvPr>
        </p:nvSpPr>
        <p:spPr/>
        <p:txBody>
          <a:bodyPr/>
          <a:lstStyle/>
          <a:p>
            <a:r>
              <a:rPr lang="en-US" altLang="zh-CN" dirty="0"/>
              <a:t>Data</a:t>
            </a:r>
            <a:r>
              <a:rPr lang="zh-CN" altLang="en-US" dirty="0"/>
              <a:t> </a:t>
            </a:r>
            <a:r>
              <a:rPr lang="en-US" altLang="zh-CN" dirty="0"/>
              <a:t>Description</a:t>
            </a:r>
          </a:p>
          <a:p>
            <a:r>
              <a:rPr lang="en-US" altLang="zh-CN" dirty="0"/>
              <a:t>Portfolio</a:t>
            </a:r>
            <a:r>
              <a:rPr lang="zh-CN" altLang="en-US" dirty="0"/>
              <a:t> </a:t>
            </a:r>
            <a:r>
              <a:rPr lang="en-US" altLang="zh-CN" dirty="0"/>
              <a:t>Theory</a:t>
            </a:r>
          </a:p>
          <a:p>
            <a:r>
              <a:rPr lang="en-US" altLang="zh-CN" dirty="0"/>
              <a:t>Time</a:t>
            </a:r>
            <a:r>
              <a:rPr lang="zh-CN" altLang="en-US" dirty="0"/>
              <a:t> </a:t>
            </a:r>
            <a:r>
              <a:rPr lang="en-US" altLang="zh-CN" dirty="0"/>
              <a:t>Series</a:t>
            </a:r>
            <a:r>
              <a:rPr lang="zh-CN" altLang="en-US" dirty="0"/>
              <a:t> </a:t>
            </a:r>
            <a:r>
              <a:rPr lang="en-US" altLang="zh-CN" dirty="0"/>
              <a:t>Analysis</a:t>
            </a:r>
          </a:p>
          <a:p>
            <a:r>
              <a:rPr lang="en-US" altLang="zh-CN" dirty="0"/>
              <a:t>Risk</a:t>
            </a:r>
            <a:r>
              <a:rPr lang="zh-CN" altLang="en-US" dirty="0"/>
              <a:t> </a:t>
            </a:r>
            <a:r>
              <a:rPr lang="en-US" altLang="zh-CN" dirty="0"/>
              <a:t>Management</a:t>
            </a:r>
          </a:p>
          <a:p>
            <a:r>
              <a:rPr lang="en-US" altLang="zh-CN" dirty="0"/>
              <a:t>Universal</a:t>
            </a:r>
            <a:r>
              <a:rPr lang="zh-CN" altLang="en-US" dirty="0"/>
              <a:t> </a:t>
            </a:r>
            <a:r>
              <a:rPr lang="en-US" altLang="zh-CN" dirty="0"/>
              <a:t>Portfolio</a:t>
            </a:r>
            <a:r>
              <a:rPr lang="zh-CN" altLang="en-US" dirty="0"/>
              <a:t> </a:t>
            </a:r>
            <a:endParaRPr lang="en-US" altLang="zh-CN" dirty="0"/>
          </a:p>
          <a:p>
            <a:r>
              <a:rPr lang="en-US" altLang="zh-CN" dirty="0"/>
              <a:t>Copula</a:t>
            </a:r>
            <a:endParaRPr lang="en-US" dirty="0"/>
          </a:p>
        </p:txBody>
      </p:sp>
    </p:spTree>
    <p:extLst>
      <p:ext uri="{BB962C8B-B14F-4D97-AF65-F5344CB8AC3E}">
        <p14:creationId xmlns:p14="http://schemas.microsoft.com/office/powerpoint/2010/main" val="14371921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1" name="Picture 10"/>
          <p:cNvPicPr>
            <a:picLocks noChangeAspect="1"/>
          </p:cNvPicPr>
          <p:nvPr/>
        </p:nvPicPr>
        <p:blipFill>
          <a:blip r:embed="rId2"/>
          <a:stretch>
            <a:fillRect/>
          </a:stretch>
        </p:blipFill>
        <p:spPr>
          <a:xfrm>
            <a:off x="0" y="3471333"/>
            <a:ext cx="12192000" cy="3386667"/>
          </a:xfrm>
          <a:prstGeom prst="rect">
            <a:avLst/>
          </a:prstGeom>
        </p:spPr>
      </p:pic>
      <p:pic>
        <p:nvPicPr>
          <p:cNvPr id="13" name="Picture 12"/>
          <p:cNvPicPr>
            <a:picLocks noChangeAspect="1"/>
          </p:cNvPicPr>
          <p:nvPr/>
        </p:nvPicPr>
        <p:blipFill>
          <a:blip r:embed="rId3"/>
          <a:stretch>
            <a:fillRect/>
          </a:stretch>
        </p:blipFill>
        <p:spPr>
          <a:xfrm>
            <a:off x="0" y="0"/>
            <a:ext cx="12192000" cy="3386667"/>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tretch>
            <a:fillRect/>
          </a:stretch>
        </p:blipFill>
        <p:spPr>
          <a:xfrm>
            <a:off x="0" y="3471334"/>
            <a:ext cx="12192000" cy="3386666"/>
          </a:xfrm>
        </p:spPr>
      </p:pic>
      <p:pic>
        <p:nvPicPr>
          <p:cNvPr id="7" name="Picture 6"/>
          <p:cNvPicPr>
            <a:picLocks noChangeAspect="1"/>
          </p:cNvPicPr>
          <p:nvPr/>
        </p:nvPicPr>
        <p:blipFill>
          <a:blip r:embed="rId3"/>
          <a:stretch>
            <a:fillRect/>
          </a:stretch>
        </p:blipFill>
        <p:spPr>
          <a:xfrm>
            <a:off x="0" y="0"/>
            <a:ext cx="12192000" cy="3386667"/>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Time-Varying Betas</a:t>
            </a:r>
          </a:p>
        </p:txBody>
      </p:sp>
      <p:pic>
        <p:nvPicPr>
          <p:cNvPr id="5" name="Content Placeholder 4"/>
          <p:cNvPicPr>
            <a:picLocks noGrp="1" noChangeAspect="1"/>
          </p:cNvPicPr>
          <p:nvPr>
            <p:ph idx="1"/>
          </p:nvPr>
        </p:nvPicPr>
        <p:blipFill>
          <a:blip r:embed="rId2"/>
          <a:stretch>
            <a:fillRect/>
          </a:stretch>
        </p:blipFill>
        <p:spPr>
          <a:xfrm>
            <a:off x="0" y="1735667"/>
            <a:ext cx="12192000" cy="3386666"/>
          </a:xfr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Time-Varying MVP</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400" dirty="0"/>
                  <a:t>Assume short selling is NOT allowed</a:t>
                </a:r>
              </a:p>
              <a:p>
                <a:r>
                  <a:rPr lang="en-US" sz="2400" dirty="0"/>
                  <a:t>Select five stocks which have a positive </a:t>
                </a:r>
                <a14:m>
                  <m:oMath xmlns:m="http://schemas.openxmlformats.org/officeDocument/2006/math">
                    <m:r>
                      <a:rPr lang="en-US" sz="2400" i="1" smtClean="0">
                        <a:latin typeface="Cambria Math" panose="02040503050406030204" pitchFamily="18" charset="0"/>
                        <a:ea typeface="Cambria Math" panose="02040503050406030204" pitchFamily="18" charset="0"/>
                      </a:rPr>
                      <m:t>𝛼</m:t>
                    </m:r>
                  </m:oMath>
                </a14:m>
                <a:r>
                  <a:rPr lang="en-US" sz="2400" dirty="0"/>
                  <a:t> and small </a:t>
                </a:r>
                <a14:m>
                  <m:oMath xmlns:m="http://schemas.openxmlformats.org/officeDocument/2006/math">
                    <m:r>
                      <a:rPr lang="en-US" sz="2400" i="1" smtClean="0">
                        <a:latin typeface="Cambria Math" panose="02040503050406030204" pitchFamily="18" charset="0"/>
                        <a:ea typeface="Cambria Math" panose="02040503050406030204" pitchFamily="18" charset="0"/>
                      </a:rPr>
                      <m:t>𝛽</m:t>
                    </m:r>
                  </m:oMath>
                </a14:m>
                <a:endParaRPr lang="en-US" sz="2400" dirty="0"/>
              </a:p>
              <a:p>
                <a:r>
                  <a:rPr lang="en-US" sz="2400" dirty="0"/>
                  <a:t>PG, KO, VZ, JNJ, DIS</a:t>
                </a:r>
              </a:p>
              <a:p>
                <a:r>
                  <a:rPr lang="en-US" sz="2400" dirty="0"/>
                  <a:t>Solve the quadratic optimization problem</a:t>
                </a:r>
              </a:p>
              <a:p>
                <a:pPr marL="0" indent="0">
                  <a:buNone/>
                </a:pPr>
                <a:endParaRPr lang="en-US" i="1" dirty="0"/>
              </a:p>
              <a:p>
                <a:pPr marL="0" indent="0" algn="ctr">
                  <a:buNone/>
                </a:pPr>
                <a14:m>
                  <m:oMath xmlns:m="http://schemas.openxmlformats.org/officeDocument/2006/math">
                    <m:limLow>
                      <m:limLowPr>
                        <m:ctrlPr>
                          <a:rPr lang="en-US" sz="2400" i="1">
                            <a:latin typeface="Cambria Math" panose="02040503050406030204" pitchFamily="18" charset="0"/>
                          </a:rPr>
                        </m:ctrlPr>
                      </m:limLowPr>
                      <m:e>
                        <m:r>
                          <m:rPr>
                            <m:sty m:val="p"/>
                          </m:rPr>
                          <a:rPr lang="en-US" sz="2400" i="0">
                            <a:latin typeface="Cambria Math" panose="02040503050406030204" pitchFamily="18" charset="0"/>
                          </a:rPr>
                          <m:t>min</m:t>
                        </m:r>
                      </m:e>
                      <m:lim>
                        <m:r>
                          <a:rPr lang="en-US" sz="2400" i="1">
                            <a:latin typeface="Cambria Math" panose="02040503050406030204" pitchFamily="18" charset="0"/>
                          </a:rPr>
                          <m:t>𝑤</m:t>
                        </m:r>
                      </m:lim>
                    </m:limLow>
                    <m:r>
                      <a:rPr lang="en-US" sz="2400" i="1">
                        <a:latin typeface="Cambria Math" panose="02040503050406030204" pitchFamily="18" charset="0"/>
                      </a:rPr>
                      <m:t> </m:t>
                    </m:r>
                    <m:sSup>
                      <m:sSupPr>
                        <m:ctrlPr>
                          <a:rPr lang="en-US" sz="2400" i="1">
                            <a:latin typeface="Cambria Math" panose="02040503050406030204" pitchFamily="18" charset="0"/>
                          </a:rPr>
                        </m:ctrlPr>
                      </m:sSupPr>
                      <m:e>
                        <m:r>
                          <a:rPr lang="en-US" sz="2400" i="1">
                            <a:latin typeface="Cambria Math" panose="02040503050406030204" pitchFamily="18" charset="0"/>
                          </a:rPr>
                          <m:t>𝑤</m:t>
                        </m:r>
                      </m:e>
                      <m:sup>
                        <m:r>
                          <a:rPr lang="en-US" sz="2400" i="1">
                            <a:latin typeface="Cambria Math" panose="02040503050406030204" pitchFamily="18" charset="0"/>
                          </a:rPr>
                          <m:t>′</m:t>
                        </m:r>
                      </m:sup>
                    </m:sSup>
                    <m:sSub>
                      <m:sSubPr>
                        <m:ctrlPr>
                          <a:rPr lang="en-US" sz="2400" i="1">
                            <a:latin typeface="Cambria Math" panose="02040503050406030204" pitchFamily="18" charset="0"/>
                          </a:rPr>
                        </m:ctrlPr>
                      </m:sSubPr>
                      <m:e>
                        <m:r>
                          <a:rPr lang="en-US" sz="2400" i="1">
                            <a:latin typeface="Cambria Math" panose="02040503050406030204" pitchFamily="18" charset="0"/>
                          </a:rPr>
                          <m:t>𝑉</m:t>
                        </m:r>
                      </m:e>
                      <m:sub>
                        <m:r>
                          <a:rPr lang="en-US" sz="2400" i="1">
                            <a:latin typeface="Cambria Math" panose="02040503050406030204" pitchFamily="18" charset="0"/>
                          </a:rPr>
                          <m:t>𝑡</m:t>
                        </m:r>
                      </m:sub>
                    </m:sSub>
                    <m:r>
                      <a:rPr lang="en-US" sz="2400" i="1">
                        <a:latin typeface="Cambria Math" panose="02040503050406030204" pitchFamily="18" charset="0"/>
                      </a:rPr>
                      <m:t>𝑤</m:t>
                    </m:r>
                    <m:r>
                      <m:rPr>
                        <m:nor/>
                      </m:rPr>
                      <a:rPr lang="en-US" sz="2400" i="1">
                        <a:latin typeface="Cambria Math" panose="02040503050406030204" pitchFamily="18" charset="0"/>
                      </a:rPr>
                      <m:t> </m:t>
                    </m:r>
                    <m:r>
                      <m:rPr>
                        <m:nor/>
                      </m:rPr>
                      <a:rPr lang="en-US" sz="2400">
                        <a:latin typeface="Cambria Math" panose="02040503050406030204" pitchFamily="18" charset="0"/>
                      </a:rPr>
                      <m:t>such</m:t>
                    </m:r>
                    <m:r>
                      <m:rPr>
                        <m:nor/>
                      </m:rPr>
                      <a:rPr lang="en-US" sz="2400" i="1">
                        <a:latin typeface="Cambria Math" panose="02040503050406030204" pitchFamily="18" charset="0"/>
                      </a:rPr>
                      <m:t> </m:t>
                    </m:r>
                    <m:r>
                      <m:rPr>
                        <m:nor/>
                      </m:rPr>
                      <a:rPr lang="en-US" sz="2400">
                        <a:latin typeface="Cambria Math" panose="02040503050406030204" pitchFamily="18" charset="0"/>
                      </a:rPr>
                      <m:t>that</m:t>
                    </m:r>
                    <m:r>
                      <m:rPr>
                        <m:nor/>
                      </m:rPr>
                      <a:rPr lang="en-US" sz="2400" i="1">
                        <a:latin typeface="Cambria Math" panose="02040503050406030204" pitchFamily="18" charset="0"/>
                      </a:rPr>
                      <m:t> </m:t>
                    </m:r>
                    <m:nary>
                      <m:naryPr>
                        <m:chr m:val="∑"/>
                        <m:limLoc m:val="undOvr"/>
                        <m:grow m:val="on"/>
                        <m:ctrlPr>
                          <a:rPr lang="en-US" sz="2400" i="1">
                            <a:latin typeface="Cambria Math" panose="02040503050406030204" pitchFamily="18" charset="0"/>
                          </a:rPr>
                        </m:ctrlPr>
                      </m:naryPr>
                      <m:sub>
                        <m: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𝑘</m:t>
                        </m:r>
                      </m:sup>
                      <m:e>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𝑖</m:t>
                            </m:r>
                          </m:sub>
                        </m:sSub>
                      </m:e>
                    </m:nary>
                    <m:r>
                      <a:rPr lang="en-US" sz="2400" i="1">
                        <a:latin typeface="Cambria Math" panose="02040503050406030204" pitchFamily="18" charset="0"/>
                      </a:rPr>
                      <m:t>=1</m:t>
                    </m:r>
                    <m:r>
                      <m:rPr>
                        <m:nor/>
                      </m:rPr>
                      <a:rPr lang="en-US" sz="2400" i="1">
                        <a:latin typeface="Cambria Math" panose="02040503050406030204" pitchFamily="18" charset="0"/>
                      </a:rPr>
                      <m:t> </m:t>
                    </m:r>
                    <m:r>
                      <m:rPr>
                        <m:nor/>
                      </m:rPr>
                      <a:rPr lang="en-US" sz="2400">
                        <a:latin typeface="Cambria Math" panose="02040503050406030204" pitchFamily="18" charset="0"/>
                      </a:rPr>
                      <m:t>and</m:t>
                    </m:r>
                    <m:r>
                      <a:rPr lang="en-US" sz="2400" i="1">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𝑖</m:t>
                        </m:r>
                      </m:sub>
                    </m:sSub>
                    <m:r>
                      <a:rPr lang="en-US" sz="2400" i="1">
                        <a:latin typeface="Cambria Math" panose="02040503050406030204" pitchFamily="18" charset="0"/>
                      </a:rPr>
                      <m:t>≥0</m:t>
                    </m:r>
                  </m:oMath>
                </a14:m>
                <a:r>
                  <a:rPr lang="en-US" sz="2400" i="1" dirty="0">
                    <a:latin typeface="Cambria Math" panose="02040503050406030204" pitchFamily="18" charset="0"/>
                  </a:rPr>
                  <a:t>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2"/>
                <a:stretch>
                  <a:fillRect l="-426" t="-1208"/>
                </a:stretch>
              </a:blipFill>
            </p:spPr>
            <p:txBody>
              <a:bodyPr/>
              <a:lstStyle/>
              <a:p>
                <a:r>
                  <a:rPr lang="en-US">
                    <a:noFill/>
                  </a:rPr>
                  <a:t> </a:t>
                </a:r>
                <a:endParaRPr lang="en-US">
                  <a:noFill/>
                </a:endParaRPr>
              </a:p>
            </p:txBody>
          </p:sp>
        </mc:Fallback>
      </mc:AlternateContent>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Time-Varying MVP</a:t>
            </a:r>
          </a:p>
        </p:txBody>
      </p:sp>
      <p:pic>
        <p:nvPicPr>
          <p:cNvPr id="5" name="Content Placeholder 4"/>
          <p:cNvPicPr>
            <a:picLocks noGrp="1" noChangeAspect="1"/>
          </p:cNvPicPr>
          <p:nvPr>
            <p:ph idx="1"/>
          </p:nvPr>
        </p:nvPicPr>
        <p:blipFill>
          <a:blip r:embed="rId2"/>
          <a:stretch>
            <a:fillRect/>
          </a:stretch>
        </p:blipFill>
        <p:spPr>
          <a:xfrm>
            <a:off x="1477400" y="1157328"/>
            <a:ext cx="9237199" cy="5700672"/>
          </a:xfr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Time-Varying MVP</a:t>
            </a:r>
          </a:p>
        </p:txBody>
      </p:sp>
      <p:pic>
        <p:nvPicPr>
          <p:cNvPr id="5" name="Content Placeholder 4"/>
          <p:cNvPicPr>
            <a:picLocks noGrp="1" noChangeAspect="1"/>
          </p:cNvPicPr>
          <p:nvPr>
            <p:ph idx="1"/>
          </p:nvPr>
        </p:nvPicPr>
        <p:blipFill>
          <a:blip r:embed="rId2"/>
          <a:stretch>
            <a:fillRect/>
          </a:stretch>
        </p:blipFill>
        <p:spPr>
          <a:xfrm>
            <a:off x="1475509" y="1154994"/>
            <a:ext cx="9240982" cy="5703006"/>
          </a:xfr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Forecasting</a:t>
            </a:r>
          </a:p>
        </p:txBody>
      </p:sp>
      <p:sp>
        <p:nvSpPr>
          <p:cNvPr id="3" name="Content Placeholder 2"/>
          <p:cNvSpPr>
            <a:spLocks noGrp="1"/>
          </p:cNvSpPr>
          <p:nvPr>
            <p:ph idx="1"/>
          </p:nvPr>
        </p:nvSpPr>
        <p:spPr/>
        <p:txBody>
          <a:bodyPr>
            <a:normAutofit/>
          </a:bodyPr>
          <a:lstStyle/>
          <a:p>
            <a:r>
              <a:rPr lang="en-US" sz="2400" dirty="0"/>
              <a:t>Analyzing daily price change</a:t>
            </a:r>
          </a:p>
          <a:p>
            <a:r>
              <a:rPr lang="en-US" sz="2400" dirty="0"/>
              <a:t>ARMA-GARCH model</a:t>
            </a:r>
          </a:p>
          <a:p>
            <a:pPr lvl="1"/>
            <a:r>
              <a:rPr lang="en-US" sz="2200" dirty="0"/>
              <a:t>ARMA: expected value of price change</a:t>
            </a:r>
          </a:p>
          <a:p>
            <a:pPr lvl="1"/>
            <a:r>
              <a:rPr lang="en-US" sz="2200" dirty="0"/>
              <a:t>GARCH: expected value of volatility</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Forecasting-One step ahead</a:t>
            </a:r>
          </a:p>
        </p:txBody>
      </p:sp>
      <p:graphicFrame>
        <p:nvGraphicFramePr>
          <p:cNvPr id="4" name="Content Placeholder 3"/>
          <p:cNvGraphicFramePr>
            <a:graphicFrameLocks noGrp="1"/>
          </p:cNvGraphicFramePr>
          <p:nvPr>
            <p:ph idx="1"/>
          </p:nvPr>
        </p:nvGraphicFramePr>
        <p:xfrm>
          <a:off x="977466" y="1853248"/>
          <a:ext cx="10237068" cy="3625572"/>
        </p:xfrm>
        <a:graphic>
          <a:graphicData uri="http://schemas.openxmlformats.org/drawingml/2006/table">
            <a:tbl>
              <a:tblPr firstRow="1" bandRow="1">
                <a:tableStyleId>{5940675A-B579-460E-94D1-54222C63F5DA}</a:tableStyleId>
              </a:tblPr>
              <a:tblGrid>
                <a:gridCol w="2559267">
                  <a:extLst>
                    <a:ext uri="{9D8B030D-6E8A-4147-A177-3AD203B41FA5}">
                      <a16:colId xmlns:a16="http://schemas.microsoft.com/office/drawing/2014/main" val="20000"/>
                    </a:ext>
                  </a:extLst>
                </a:gridCol>
                <a:gridCol w="2559267">
                  <a:extLst>
                    <a:ext uri="{9D8B030D-6E8A-4147-A177-3AD203B41FA5}">
                      <a16:colId xmlns:a16="http://schemas.microsoft.com/office/drawing/2014/main" val="20001"/>
                    </a:ext>
                  </a:extLst>
                </a:gridCol>
                <a:gridCol w="2559267">
                  <a:extLst>
                    <a:ext uri="{9D8B030D-6E8A-4147-A177-3AD203B41FA5}">
                      <a16:colId xmlns:a16="http://schemas.microsoft.com/office/drawing/2014/main" val="20002"/>
                    </a:ext>
                  </a:extLst>
                </a:gridCol>
                <a:gridCol w="2559267">
                  <a:extLst>
                    <a:ext uri="{9D8B030D-6E8A-4147-A177-3AD203B41FA5}">
                      <a16:colId xmlns:a16="http://schemas.microsoft.com/office/drawing/2014/main" val="20003"/>
                    </a:ext>
                  </a:extLst>
                </a:gridCol>
              </a:tblGrid>
              <a:tr h="604262">
                <a:tc>
                  <a:txBody>
                    <a:bodyPr/>
                    <a:lstStyle/>
                    <a:p>
                      <a:pPr algn="ctr"/>
                      <a:r>
                        <a:rPr lang="en-US" dirty="0"/>
                        <a:t>Stock</a:t>
                      </a:r>
                    </a:p>
                  </a:txBody>
                  <a:tcPr anchor="ctr"/>
                </a:tc>
                <a:tc>
                  <a:txBody>
                    <a:bodyPr/>
                    <a:lstStyle/>
                    <a:p>
                      <a:pPr algn="ctr"/>
                      <a:r>
                        <a:rPr lang="en-US" dirty="0" err="1"/>
                        <a:t>meanForecast</a:t>
                      </a:r>
                      <a:endParaRPr lang="en-US" dirty="0"/>
                    </a:p>
                  </a:txBody>
                  <a:tcPr anchor="ctr"/>
                </a:tc>
                <a:tc>
                  <a:txBody>
                    <a:bodyPr/>
                    <a:lstStyle/>
                    <a:p>
                      <a:pPr algn="ctr"/>
                      <a:r>
                        <a:rPr lang="en-US" dirty="0" err="1"/>
                        <a:t>meanError</a:t>
                      </a:r>
                      <a:endParaRPr lang="en-US" dirty="0"/>
                    </a:p>
                  </a:txBody>
                  <a:tcPr anchor="ctr"/>
                </a:tc>
                <a:tc>
                  <a:txBody>
                    <a:bodyPr/>
                    <a:lstStyle/>
                    <a:p>
                      <a:pPr algn="ctr"/>
                      <a:r>
                        <a:rPr lang="en-US" dirty="0"/>
                        <a:t>SD</a:t>
                      </a:r>
                    </a:p>
                  </a:txBody>
                  <a:tcPr anchor="ctr"/>
                </a:tc>
                <a:extLst>
                  <a:ext uri="{0D108BD9-81ED-4DB2-BD59-A6C34878D82A}">
                    <a16:rowId xmlns:a16="http://schemas.microsoft.com/office/drawing/2014/main" val="10000"/>
                  </a:ext>
                </a:extLst>
              </a:tr>
              <a:tr h="604262">
                <a:tc>
                  <a:txBody>
                    <a:bodyPr/>
                    <a:lstStyle/>
                    <a:p>
                      <a:pPr algn="ctr"/>
                      <a:r>
                        <a:rPr lang="en-US" dirty="0"/>
                        <a:t>PG</a:t>
                      </a:r>
                    </a:p>
                  </a:txBody>
                  <a:tcPr anchor="ctr"/>
                </a:tc>
                <a:tc>
                  <a:txBody>
                    <a:bodyPr/>
                    <a:lstStyle/>
                    <a:p>
                      <a:pPr algn="ctr"/>
                      <a:r>
                        <a:rPr lang="en-US" sz="1800" b="0" i="0" kern="1200" dirty="0">
                          <a:solidFill>
                            <a:schemeClr val="tx1"/>
                          </a:solidFill>
                          <a:effectLst/>
                          <a:latin typeface="+mn-lt"/>
                          <a:ea typeface="+mn-ea"/>
                          <a:cs typeface="+mn-cs"/>
                        </a:rPr>
                        <a:t>0.2516707</a:t>
                      </a:r>
                      <a:endParaRPr lang="en-US" dirty="0"/>
                    </a:p>
                  </a:txBody>
                  <a:tcPr anchor="ctr"/>
                </a:tc>
                <a:tc>
                  <a:txBody>
                    <a:bodyPr/>
                    <a:lstStyle/>
                    <a:p>
                      <a:pPr algn="ctr"/>
                      <a:r>
                        <a:rPr lang="en-US" sz="1800" b="0" i="0" kern="1200" dirty="0">
                          <a:solidFill>
                            <a:schemeClr val="tx1"/>
                          </a:solidFill>
                          <a:effectLst/>
                          <a:latin typeface="+mn-lt"/>
                          <a:ea typeface="+mn-ea"/>
                          <a:cs typeface="+mn-cs"/>
                        </a:rPr>
                        <a:t>5.543471</a:t>
                      </a:r>
                      <a:endParaRPr lang="en-US" dirty="0"/>
                    </a:p>
                  </a:txBody>
                  <a:tcPr anchor="ctr"/>
                </a:tc>
                <a:tc>
                  <a:txBody>
                    <a:bodyPr/>
                    <a:lstStyle/>
                    <a:p>
                      <a:pPr algn="ctr"/>
                      <a:r>
                        <a:rPr lang="en-US" sz="1800" b="0" i="0" kern="1200" dirty="0">
                          <a:solidFill>
                            <a:schemeClr val="tx1"/>
                          </a:solidFill>
                          <a:effectLst/>
                          <a:latin typeface="+mn-lt"/>
                          <a:ea typeface="+mn-ea"/>
                          <a:cs typeface="+mn-cs"/>
                        </a:rPr>
                        <a:t>5.543471</a:t>
                      </a:r>
                      <a:endParaRPr lang="en-US" dirty="0"/>
                    </a:p>
                  </a:txBody>
                  <a:tcPr anchor="ctr"/>
                </a:tc>
                <a:extLst>
                  <a:ext uri="{0D108BD9-81ED-4DB2-BD59-A6C34878D82A}">
                    <a16:rowId xmlns:a16="http://schemas.microsoft.com/office/drawing/2014/main" val="10001"/>
                  </a:ext>
                </a:extLst>
              </a:tr>
              <a:tr h="604262">
                <a:tc>
                  <a:txBody>
                    <a:bodyPr/>
                    <a:lstStyle/>
                    <a:p>
                      <a:pPr algn="ctr"/>
                      <a:r>
                        <a:rPr lang="en-US" dirty="0"/>
                        <a:t>KO</a:t>
                      </a:r>
                    </a:p>
                  </a:txBody>
                  <a:tcPr anchor="ctr"/>
                </a:tc>
                <a:tc>
                  <a:txBody>
                    <a:bodyPr/>
                    <a:lstStyle/>
                    <a:p>
                      <a:pPr algn="ctr"/>
                      <a:r>
                        <a:rPr lang="en-US" sz="1800" b="0" i="0" kern="1200" dirty="0">
                          <a:solidFill>
                            <a:schemeClr val="tx1"/>
                          </a:solidFill>
                          <a:effectLst/>
                          <a:latin typeface="+mn-lt"/>
                          <a:ea typeface="+mn-ea"/>
                          <a:cs typeface="+mn-cs"/>
                        </a:rPr>
                        <a:t>0.0136311665</a:t>
                      </a:r>
                      <a:endParaRPr lang="en-US" dirty="0"/>
                    </a:p>
                  </a:txBody>
                  <a:tcPr anchor="ctr"/>
                </a:tc>
                <a:tc>
                  <a:txBody>
                    <a:bodyPr/>
                    <a:lstStyle/>
                    <a:p>
                      <a:pPr algn="ctr"/>
                      <a:r>
                        <a:rPr lang="en-US" sz="1800" b="0" i="0" kern="1200" dirty="0">
                          <a:solidFill>
                            <a:schemeClr val="tx1"/>
                          </a:solidFill>
                          <a:effectLst/>
                          <a:latin typeface="+mn-lt"/>
                          <a:ea typeface="+mn-ea"/>
                          <a:cs typeface="+mn-cs"/>
                        </a:rPr>
                        <a:t>1.969738</a:t>
                      </a:r>
                      <a:endParaRPr lang="en-US" dirty="0"/>
                    </a:p>
                  </a:txBody>
                  <a:tcPr anchor="ctr"/>
                </a:tc>
                <a:tc>
                  <a:txBody>
                    <a:bodyPr/>
                    <a:lstStyle/>
                    <a:p>
                      <a:pPr algn="ctr"/>
                      <a:r>
                        <a:rPr lang="en-US" sz="1800" b="0" i="0" kern="1200" dirty="0">
                          <a:solidFill>
                            <a:schemeClr val="tx1"/>
                          </a:solidFill>
                          <a:effectLst/>
                          <a:latin typeface="+mn-lt"/>
                          <a:ea typeface="+mn-ea"/>
                          <a:cs typeface="+mn-cs"/>
                        </a:rPr>
                        <a:t>1.969738</a:t>
                      </a:r>
                      <a:endParaRPr lang="en-US" dirty="0"/>
                    </a:p>
                  </a:txBody>
                  <a:tcPr anchor="ctr"/>
                </a:tc>
                <a:extLst>
                  <a:ext uri="{0D108BD9-81ED-4DB2-BD59-A6C34878D82A}">
                    <a16:rowId xmlns:a16="http://schemas.microsoft.com/office/drawing/2014/main" val="10002"/>
                  </a:ext>
                </a:extLst>
              </a:tr>
              <a:tr h="604262">
                <a:tc>
                  <a:txBody>
                    <a:bodyPr/>
                    <a:lstStyle/>
                    <a:p>
                      <a:pPr algn="ctr"/>
                      <a:r>
                        <a:rPr lang="en-US" dirty="0"/>
                        <a:t>VZ</a:t>
                      </a:r>
                    </a:p>
                  </a:txBody>
                  <a:tcPr anchor="ctr"/>
                </a:tc>
                <a:tc>
                  <a:txBody>
                    <a:bodyPr/>
                    <a:lstStyle/>
                    <a:p>
                      <a:pPr algn="ctr"/>
                      <a:r>
                        <a:rPr lang="en-US" sz="1800" b="0" i="0" kern="1200" dirty="0">
                          <a:solidFill>
                            <a:schemeClr val="tx1"/>
                          </a:solidFill>
                          <a:effectLst/>
                          <a:latin typeface="+mn-lt"/>
                          <a:ea typeface="+mn-ea"/>
                          <a:cs typeface="+mn-cs"/>
                        </a:rPr>
                        <a:t>0.0195942697</a:t>
                      </a:r>
                      <a:endParaRPr lang="en-US" dirty="0"/>
                    </a:p>
                  </a:txBody>
                  <a:tcPr anchor="ctr"/>
                </a:tc>
                <a:tc>
                  <a:txBody>
                    <a:bodyPr/>
                    <a:lstStyle/>
                    <a:p>
                      <a:pPr algn="ctr"/>
                      <a:r>
                        <a:rPr lang="en-US" sz="1800" b="0" i="0" kern="1200" dirty="0">
                          <a:solidFill>
                            <a:schemeClr val="tx1"/>
                          </a:solidFill>
                          <a:effectLst/>
                          <a:latin typeface="+mn-lt"/>
                          <a:ea typeface="+mn-ea"/>
                          <a:cs typeface="+mn-cs"/>
                        </a:rPr>
                        <a:t>1.366333</a:t>
                      </a:r>
                      <a:endParaRPr lang="en-US" dirty="0"/>
                    </a:p>
                  </a:txBody>
                  <a:tcPr anchor="ctr"/>
                </a:tc>
                <a:tc>
                  <a:txBody>
                    <a:bodyPr/>
                    <a:lstStyle/>
                    <a:p>
                      <a:pPr algn="ctr"/>
                      <a:r>
                        <a:rPr lang="en-US" sz="1800" b="0" i="0" kern="1200" dirty="0">
                          <a:solidFill>
                            <a:schemeClr val="tx1"/>
                          </a:solidFill>
                          <a:effectLst/>
                          <a:latin typeface="+mn-lt"/>
                          <a:ea typeface="+mn-ea"/>
                          <a:cs typeface="+mn-cs"/>
                        </a:rPr>
                        <a:t>1.366333</a:t>
                      </a:r>
                      <a:endParaRPr lang="en-US" dirty="0"/>
                    </a:p>
                  </a:txBody>
                  <a:tcPr anchor="ctr"/>
                </a:tc>
                <a:extLst>
                  <a:ext uri="{0D108BD9-81ED-4DB2-BD59-A6C34878D82A}">
                    <a16:rowId xmlns:a16="http://schemas.microsoft.com/office/drawing/2014/main" val="10003"/>
                  </a:ext>
                </a:extLst>
              </a:tr>
              <a:tr h="604262">
                <a:tc>
                  <a:txBody>
                    <a:bodyPr/>
                    <a:lstStyle/>
                    <a:p>
                      <a:pPr algn="ctr"/>
                      <a:r>
                        <a:rPr lang="en-US" dirty="0"/>
                        <a:t>JNJ</a:t>
                      </a:r>
                    </a:p>
                  </a:txBody>
                  <a:tcPr anchor="ctr"/>
                </a:tc>
                <a:tc>
                  <a:txBody>
                    <a:bodyPr/>
                    <a:lstStyle/>
                    <a:p>
                      <a:pPr algn="ctr"/>
                      <a:r>
                        <a:rPr lang="en-US" sz="1800" b="0" i="0" kern="1200" dirty="0">
                          <a:solidFill>
                            <a:schemeClr val="tx1"/>
                          </a:solidFill>
                          <a:effectLst/>
                          <a:latin typeface="+mn-lt"/>
                          <a:ea typeface="+mn-ea"/>
                          <a:cs typeface="+mn-cs"/>
                        </a:rPr>
                        <a:t>-0.0015551330</a:t>
                      </a:r>
                      <a:endParaRPr lang="en-US" dirty="0"/>
                    </a:p>
                  </a:txBody>
                  <a:tcPr anchor="ctr"/>
                </a:tc>
                <a:tc>
                  <a:txBody>
                    <a:bodyPr/>
                    <a:lstStyle/>
                    <a:p>
                      <a:pPr algn="ctr"/>
                      <a:r>
                        <a:rPr lang="en-US" sz="1800" b="0" i="0" kern="1200" dirty="0">
                          <a:solidFill>
                            <a:schemeClr val="tx1"/>
                          </a:solidFill>
                          <a:effectLst/>
                          <a:latin typeface="+mn-lt"/>
                          <a:ea typeface="+mn-ea"/>
                          <a:cs typeface="+mn-cs"/>
                        </a:rPr>
                        <a:t>5.977686</a:t>
                      </a:r>
                      <a:endParaRPr lang="en-US" dirty="0"/>
                    </a:p>
                  </a:txBody>
                  <a:tcPr anchor="ctr"/>
                </a:tc>
                <a:tc>
                  <a:txBody>
                    <a:bodyPr/>
                    <a:lstStyle/>
                    <a:p>
                      <a:pPr algn="ctr"/>
                      <a:r>
                        <a:rPr lang="en-US" sz="1800" b="0" i="0" kern="1200" dirty="0">
                          <a:solidFill>
                            <a:schemeClr val="tx1"/>
                          </a:solidFill>
                          <a:effectLst/>
                          <a:latin typeface="+mn-lt"/>
                          <a:ea typeface="+mn-ea"/>
                          <a:cs typeface="+mn-cs"/>
                        </a:rPr>
                        <a:t>5.977686</a:t>
                      </a:r>
                      <a:endParaRPr lang="en-US" dirty="0"/>
                    </a:p>
                  </a:txBody>
                  <a:tcPr anchor="ctr"/>
                </a:tc>
                <a:extLst>
                  <a:ext uri="{0D108BD9-81ED-4DB2-BD59-A6C34878D82A}">
                    <a16:rowId xmlns:a16="http://schemas.microsoft.com/office/drawing/2014/main" val="10004"/>
                  </a:ext>
                </a:extLst>
              </a:tr>
              <a:tr h="604262">
                <a:tc>
                  <a:txBody>
                    <a:bodyPr/>
                    <a:lstStyle/>
                    <a:p>
                      <a:pPr algn="ctr"/>
                      <a:r>
                        <a:rPr lang="en-US" dirty="0"/>
                        <a:t>DIS</a:t>
                      </a:r>
                    </a:p>
                  </a:txBody>
                  <a:tcPr anchor="ctr"/>
                </a:tc>
                <a:tc>
                  <a:txBody>
                    <a:bodyPr/>
                    <a:lstStyle/>
                    <a:p>
                      <a:pPr algn="ctr"/>
                      <a:r>
                        <a:rPr lang="en-US" sz="1800" b="0" i="0" kern="1200" dirty="0">
                          <a:solidFill>
                            <a:schemeClr val="tx1"/>
                          </a:solidFill>
                          <a:effectLst/>
                          <a:latin typeface="+mn-lt"/>
                          <a:ea typeface="+mn-ea"/>
                          <a:cs typeface="+mn-cs"/>
                        </a:rPr>
                        <a:t>0.18674672</a:t>
                      </a:r>
                      <a:endParaRPr lang="en-US" dirty="0"/>
                    </a:p>
                  </a:txBody>
                  <a:tcPr anchor="ctr"/>
                </a:tc>
                <a:tc>
                  <a:txBody>
                    <a:bodyPr/>
                    <a:lstStyle/>
                    <a:p>
                      <a:pPr algn="ctr"/>
                      <a:r>
                        <a:rPr lang="en-US" sz="1800" b="0" i="0" kern="1200" dirty="0">
                          <a:solidFill>
                            <a:schemeClr val="tx1"/>
                          </a:solidFill>
                          <a:effectLst/>
                          <a:latin typeface="+mn-lt"/>
                          <a:ea typeface="+mn-ea"/>
                          <a:cs typeface="+mn-cs"/>
                        </a:rPr>
                        <a:t>6.379339</a:t>
                      </a:r>
                      <a:endParaRPr lang="en-US" dirty="0"/>
                    </a:p>
                  </a:txBody>
                  <a:tcPr anchor="ctr"/>
                </a:tc>
                <a:tc>
                  <a:txBody>
                    <a:bodyPr/>
                    <a:lstStyle/>
                    <a:p>
                      <a:pPr algn="ctr"/>
                      <a:r>
                        <a:rPr lang="en-US" sz="1800" b="0" i="0" kern="1200" dirty="0">
                          <a:solidFill>
                            <a:schemeClr val="tx1"/>
                          </a:solidFill>
                          <a:effectLst/>
                          <a:latin typeface="+mn-lt"/>
                          <a:ea typeface="+mn-ea"/>
                          <a:cs typeface="+mn-cs"/>
                        </a:rPr>
                        <a:t>6.379339</a:t>
                      </a:r>
                      <a:endParaRPr lang="en-US" dirty="0"/>
                    </a:p>
                  </a:txBody>
                  <a:tcPr anchor="ctr"/>
                </a:tc>
                <a:extLst>
                  <a:ext uri="{0D108BD9-81ED-4DB2-BD59-A6C34878D82A}">
                    <a16:rowId xmlns:a16="http://schemas.microsoft.com/office/drawing/2014/main" val="10005"/>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Forecasting-Two steps ahead</a:t>
            </a:r>
          </a:p>
        </p:txBody>
      </p:sp>
      <p:graphicFrame>
        <p:nvGraphicFramePr>
          <p:cNvPr id="8" name="Content Placeholder 7"/>
          <p:cNvGraphicFramePr>
            <a:graphicFrameLocks noGrp="1"/>
          </p:cNvGraphicFramePr>
          <p:nvPr>
            <p:ph idx="1"/>
          </p:nvPr>
        </p:nvGraphicFramePr>
        <p:xfrm>
          <a:off x="977466" y="1853248"/>
          <a:ext cx="10237068" cy="3625572"/>
        </p:xfrm>
        <a:graphic>
          <a:graphicData uri="http://schemas.openxmlformats.org/drawingml/2006/table">
            <a:tbl>
              <a:tblPr firstRow="1" bandRow="1">
                <a:tableStyleId>{5940675A-B579-460E-94D1-54222C63F5DA}</a:tableStyleId>
              </a:tblPr>
              <a:tblGrid>
                <a:gridCol w="2559267">
                  <a:extLst>
                    <a:ext uri="{9D8B030D-6E8A-4147-A177-3AD203B41FA5}">
                      <a16:colId xmlns:a16="http://schemas.microsoft.com/office/drawing/2014/main" val="20000"/>
                    </a:ext>
                  </a:extLst>
                </a:gridCol>
                <a:gridCol w="2559267">
                  <a:extLst>
                    <a:ext uri="{9D8B030D-6E8A-4147-A177-3AD203B41FA5}">
                      <a16:colId xmlns:a16="http://schemas.microsoft.com/office/drawing/2014/main" val="20001"/>
                    </a:ext>
                  </a:extLst>
                </a:gridCol>
                <a:gridCol w="2559267">
                  <a:extLst>
                    <a:ext uri="{9D8B030D-6E8A-4147-A177-3AD203B41FA5}">
                      <a16:colId xmlns:a16="http://schemas.microsoft.com/office/drawing/2014/main" val="20002"/>
                    </a:ext>
                  </a:extLst>
                </a:gridCol>
                <a:gridCol w="2559267">
                  <a:extLst>
                    <a:ext uri="{9D8B030D-6E8A-4147-A177-3AD203B41FA5}">
                      <a16:colId xmlns:a16="http://schemas.microsoft.com/office/drawing/2014/main" val="20003"/>
                    </a:ext>
                  </a:extLst>
                </a:gridCol>
              </a:tblGrid>
              <a:tr h="604262">
                <a:tc>
                  <a:txBody>
                    <a:bodyPr/>
                    <a:lstStyle/>
                    <a:p>
                      <a:pPr algn="ctr"/>
                      <a:r>
                        <a:rPr lang="en-US" dirty="0"/>
                        <a:t>Stock</a:t>
                      </a:r>
                    </a:p>
                  </a:txBody>
                  <a:tcPr anchor="ctr"/>
                </a:tc>
                <a:tc>
                  <a:txBody>
                    <a:bodyPr/>
                    <a:lstStyle/>
                    <a:p>
                      <a:pPr algn="ctr"/>
                      <a:r>
                        <a:rPr lang="en-US" dirty="0" err="1"/>
                        <a:t>meanForecast</a:t>
                      </a:r>
                      <a:endParaRPr lang="en-US" dirty="0"/>
                    </a:p>
                  </a:txBody>
                  <a:tcPr anchor="ctr"/>
                </a:tc>
                <a:tc>
                  <a:txBody>
                    <a:bodyPr/>
                    <a:lstStyle/>
                    <a:p>
                      <a:pPr algn="ctr"/>
                      <a:r>
                        <a:rPr lang="en-US" dirty="0" err="1"/>
                        <a:t>meanError</a:t>
                      </a:r>
                      <a:endParaRPr lang="en-US" dirty="0"/>
                    </a:p>
                  </a:txBody>
                  <a:tcPr anchor="ctr"/>
                </a:tc>
                <a:tc>
                  <a:txBody>
                    <a:bodyPr/>
                    <a:lstStyle/>
                    <a:p>
                      <a:pPr algn="ctr"/>
                      <a:r>
                        <a:rPr lang="en-US" dirty="0"/>
                        <a:t>SD</a:t>
                      </a:r>
                    </a:p>
                  </a:txBody>
                  <a:tcPr anchor="ctr"/>
                </a:tc>
                <a:extLst>
                  <a:ext uri="{0D108BD9-81ED-4DB2-BD59-A6C34878D82A}">
                    <a16:rowId xmlns:a16="http://schemas.microsoft.com/office/drawing/2014/main" val="10000"/>
                  </a:ext>
                </a:extLst>
              </a:tr>
              <a:tr h="604262">
                <a:tc>
                  <a:txBody>
                    <a:bodyPr/>
                    <a:lstStyle/>
                    <a:p>
                      <a:pPr algn="ctr"/>
                      <a:r>
                        <a:rPr lang="en-US" dirty="0"/>
                        <a:t>PG</a:t>
                      </a:r>
                    </a:p>
                  </a:txBody>
                  <a:tcPr anchor="ctr"/>
                </a:tc>
                <a:tc>
                  <a:txBody>
                    <a:bodyPr/>
                    <a:lstStyle/>
                    <a:p>
                      <a:pPr algn="ctr"/>
                      <a:r>
                        <a:rPr lang="en-US" sz="1800" b="0" i="0" kern="1200" dirty="0">
                          <a:solidFill>
                            <a:schemeClr val="tx1"/>
                          </a:solidFill>
                          <a:effectLst/>
                          <a:latin typeface="+mn-lt"/>
                          <a:ea typeface="+mn-ea"/>
                          <a:cs typeface="+mn-cs"/>
                        </a:rPr>
                        <a:t>0.0000000</a:t>
                      </a:r>
                      <a:endParaRPr lang="en-US" dirty="0"/>
                    </a:p>
                  </a:txBody>
                  <a:tcPr anchor="ctr"/>
                </a:tc>
                <a:tc>
                  <a:txBody>
                    <a:bodyPr/>
                    <a:lstStyle/>
                    <a:p>
                      <a:pPr algn="ctr"/>
                      <a:r>
                        <a:rPr lang="en-US" sz="1800" b="0" i="0" kern="1200" dirty="0">
                          <a:solidFill>
                            <a:schemeClr val="tx1"/>
                          </a:solidFill>
                          <a:effectLst/>
                          <a:latin typeface="+mn-lt"/>
                          <a:ea typeface="+mn-ea"/>
                          <a:cs typeface="+mn-cs"/>
                        </a:rPr>
                        <a:t>5.543774</a:t>
                      </a:r>
                      <a:endParaRPr lang="en-US" dirty="0"/>
                    </a:p>
                  </a:txBody>
                  <a:tcPr anchor="ctr"/>
                </a:tc>
                <a:tc>
                  <a:txBody>
                    <a:bodyPr/>
                    <a:lstStyle/>
                    <a:p>
                      <a:pPr algn="ctr"/>
                      <a:r>
                        <a:rPr lang="en-US" sz="1800" b="0" i="0" kern="1200" dirty="0">
                          <a:solidFill>
                            <a:schemeClr val="tx1"/>
                          </a:solidFill>
                          <a:effectLst/>
                          <a:latin typeface="+mn-lt"/>
                          <a:ea typeface="+mn-ea"/>
                          <a:cs typeface="+mn-cs"/>
                        </a:rPr>
                        <a:t>5.535937</a:t>
                      </a:r>
                      <a:endParaRPr lang="en-US" dirty="0"/>
                    </a:p>
                  </a:txBody>
                  <a:tcPr anchor="ctr"/>
                </a:tc>
                <a:extLst>
                  <a:ext uri="{0D108BD9-81ED-4DB2-BD59-A6C34878D82A}">
                    <a16:rowId xmlns:a16="http://schemas.microsoft.com/office/drawing/2014/main" val="10001"/>
                  </a:ext>
                </a:extLst>
              </a:tr>
              <a:tr h="604262">
                <a:tc>
                  <a:txBody>
                    <a:bodyPr/>
                    <a:lstStyle/>
                    <a:p>
                      <a:pPr algn="ctr"/>
                      <a:r>
                        <a:rPr lang="en-US" dirty="0"/>
                        <a:t>KO</a:t>
                      </a:r>
                    </a:p>
                  </a:txBody>
                  <a:tcPr anchor="ctr"/>
                </a:tc>
                <a:tc>
                  <a:txBody>
                    <a:bodyPr/>
                    <a:lstStyle/>
                    <a:p>
                      <a:pPr algn="ctr"/>
                      <a:r>
                        <a:rPr lang="en-US" sz="1800" b="0" i="0" kern="1200" dirty="0">
                          <a:solidFill>
                            <a:schemeClr val="tx1"/>
                          </a:solidFill>
                          <a:effectLst/>
                          <a:latin typeface="+mn-lt"/>
                          <a:ea typeface="+mn-ea"/>
                          <a:cs typeface="+mn-cs"/>
                        </a:rPr>
                        <a:t>-0.0002477449</a:t>
                      </a:r>
                      <a:endParaRPr lang="en-US" dirty="0"/>
                    </a:p>
                  </a:txBody>
                  <a:tcPr anchor="ctr"/>
                </a:tc>
                <a:tc>
                  <a:txBody>
                    <a:bodyPr/>
                    <a:lstStyle/>
                    <a:p>
                      <a:pPr algn="ctr"/>
                      <a:r>
                        <a:rPr lang="en-US" sz="1800" b="0" i="0" kern="1200" dirty="0">
                          <a:solidFill>
                            <a:schemeClr val="tx1"/>
                          </a:solidFill>
                          <a:effectLst/>
                          <a:latin typeface="+mn-lt"/>
                          <a:ea typeface="+mn-ea"/>
                          <a:cs typeface="+mn-cs"/>
                        </a:rPr>
                        <a:t>1.945809</a:t>
                      </a:r>
                      <a:endParaRPr lang="en-US" dirty="0"/>
                    </a:p>
                  </a:txBody>
                  <a:tcPr anchor="ctr"/>
                </a:tc>
                <a:tc>
                  <a:txBody>
                    <a:bodyPr/>
                    <a:lstStyle/>
                    <a:p>
                      <a:pPr algn="ctr"/>
                      <a:r>
                        <a:rPr lang="en-US" sz="1800" b="0" i="0" kern="1200" dirty="0">
                          <a:solidFill>
                            <a:schemeClr val="tx1"/>
                          </a:solidFill>
                          <a:effectLst/>
                          <a:latin typeface="+mn-lt"/>
                          <a:ea typeface="+mn-ea"/>
                          <a:cs typeface="+mn-cs"/>
                        </a:rPr>
                        <a:t>1.945480</a:t>
                      </a:r>
                      <a:endParaRPr lang="en-US" dirty="0"/>
                    </a:p>
                  </a:txBody>
                  <a:tcPr anchor="ctr"/>
                </a:tc>
                <a:extLst>
                  <a:ext uri="{0D108BD9-81ED-4DB2-BD59-A6C34878D82A}">
                    <a16:rowId xmlns:a16="http://schemas.microsoft.com/office/drawing/2014/main" val="10002"/>
                  </a:ext>
                </a:extLst>
              </a:tr>
              <a:tr h="604262">
                <a:tc>
                  <a:txBody>
                    <a:bodyPr/>
                    <a:lstStyle/>
                    <a:p>
                      <a:pPr algn="ctr"/>
                      <a:r>
                        <a:rPr lang="en-US" dirty="0"/>
                        <a:t>VZ</a:t>
                      </a:r>
                    </a:p>
                  </a:txBody>
                  <a:tcPr anchor="ctr"/>
                </a:tc>
                <a:tc>
                  <a:txBody>
                    <a:bodyPr/>
                    <a:lstStyle/>
                    <a:p>
                      <a:pPr algn="ctr"/>
                      <a:r>
                        <a:rPr lang="en-US" sz="1800" b="0" i="0" kern="1200" dirty="0">
                          <a:solidFill>
                            <a:schemeClr val="tx1"/>
                          </a:solidFill>
                          <a:effectLst/>
                          <a:latin typeface="+mn-lt"/>
                          <a:ea typeface="+mn-ea"/>
                          <a:cs typeface="+mn-cs"/>
                        </a:rPr>
                        <a:t>-0.0003691687</a:t>
                      </a:r>
                      <a:endParaRPr lang="en-US" dirty="0"/>
                    </a:p>
                  </a:txBody>
                  <a:tcPr anchor="ctr"/>
                </a:tc>
                <a:tc>
                  <a:txBody>
                    <a:bodyPr/>
                    <a:lstStyle/>
                    <a:p>
                      <a:pPr algn="ctr"/>
                      <a:r>
                        <a:rPr lang="en-US" sz="1800" b="0" i="0" kern="1200" dirty="0">
                          <a:solidFill>
                            <a:schemeClr val="tx1"/>
                          </a:solidFill>
                          <a:effectLst/>
                          <a:latin typeface="+mn-lt"/>
                          <a:ea typeface="+mn-ea"/>
                          <a:cs typeface="+mn-cs"/>
                        </a:rPr>
                        <a:t>1.310983</a:t>
                      </a:r>
                      <a:endParaRPr lang="en-US" dirty="0"/>
                    </a:p>
                  </a:txBody>
                  <a:tcPr anchor="ctr"/>
                </a:tc>
                <a:tc>
                  <a:txBody>
                    <a:bodyPr/>
                    <a:lstStyle/>
                    <a:p>
                      <a:pPr algn="ctr"/>
                      <a:r>
                        <a:rPr lang="en-US" sz="1800" b="0" i="0" kern="1200" dirty="0">
                          <a:solidFill>
                            <a:schemeClr val="tx1"/>
                          </a:solidFill>
                          <a:effectLst/>
                          <a:latin typeface="+mn-lt"/>
                          <a:ea typeface="+mn-ea"/>
                          <a:cs typeface="+mn-cs"/>
                        </a:rPr>
                        <a:t>1.310730</a:t>
                      </a:r>
                    </a:p>
                  </a:txBody>
                  <a:tcPr anchor="ctr"/>
                </a:tc>
                <a:extLst>
                  <a:ext uri="{0D108BD9-81ED-4DB2-BD59-A6C34878D82A}">
                    <a16:rowId xmlns:a16="http://schemas.microsoft.com/office/drawing/2014/main" val="10003"/>
                  </a:ext>
                </a:extLst>
              </a:tr>
              <a:tr h="604262">
                <a:tc>
                  <a:txBody>
                    <a:bodyPr/>
                    <a:lstStyle/>
                    <a:p>
                      <a:pPr algn="ctr"/>
                      <a:r>
                        <a:rPr lang="en-US" dirty="0"/>
                        <a:t>JNJ</a:t>
                      </a:r>
                    </a:p>
                  </a:txBody>
                  <a:tcPr anchor="ctr"/>
                </a:tc>
                <a:tc>
                  <a:txBody>
                    <a:bodyPr/>
                    <a:lstStyle/>
                    <a:p>
                      <a:pPr algn="ctr"/>
                      <a:r>
                        <a:rPr lang="en-US" sz="1800" b="0" i="0" kern="1200" dirty="0">
                          <a:solidFill>
                            <a:schemeClr val="tx1"/>
                          </a:solidFill>
                          <a:effectLst/>
                          <a:latin typeface="+mn-lt"/>
                          <a:ea typeface="+mn-ea"/>
                          <a:cs typeface="+mn-cs"/>
                        </a:rPr>
                        <a:t>-0.0003091272</a:t>
                      </a:r>
                      <a:endParaRPr lang="en-US" dirty="0"/>
                    </a:p>
                  </a:txBody>
                  <a:tcPr anchor="ctr"/>
                </a:tc>
                <a:tc>
                  <a:txBody>
                    <a:bodyPr/>
                    <a:lstStyle/>
                    <a:p>
                      <a:pPr algn="ctr"/>
                      <a:r>
                        <a:rPr lang="en-US" sz="1800" b="0" i="0" kern="1200" dirty="0">
                          <a:solidFill>
                            <a:schemeClr val="tx1"/>
                          </a:solidFill>
                          <a:effectLst/>
                          <a:latin typeface="+mn-lt"/>
                          <a:ea typeface="+mn-ea"/>
                          <a:cs typeface="+mn-cs"/>
                        </a:rPr>
                        <a:t>5.927048</a:t>
                      </a:r>
                      <a:endParaRPr lang="en-US" dirty="0"/>
                    </a:p>
                  </a:txBody>
                  <a:tcPr anchor="ctr"/>
                </a:tc>
                <a:tc>
                  <a:txBody>
                    <a:bodyPr/>
                    <a:lstStyle/>
                    <a:p>
                      <a:pPr algn="ctr"/>
                      <a:r>
                        <a:rPr lang="en-US" sz="1800" b="0" i="0" kern="1200" dirty="0">
                          <a:solidFill>
                            <a:schemeClr val="tx1"/>
                          </a:solidFill>
                          <a:effectLst/>
                          <a:latin typeface="+mn-lt"/>
                          <a:ea typeface="+mn-ea"/>
                          <a:cs typeface="+mn-cs"/>
                        </a:rPr>
                        <a:t>5.926557</a:t>
                      </a:r>
                      <a:endParaRPr lang="en-US" dirty="0"/>
                    </a:p>
                  </a:txBody>
                  <a:tcPr anchor="ctr"/>
                </a:tc>
                <a:extLst>
                  <a:ext uri="{0D108BD9-81ED-4DB2-BD59-A6C34878D82A}">
                    <a16:rowId xmlns:a16="http://schemas.microsoft.com/office/drawing/2014/main" val="10004"/>
                  </a:ext>
                </a:extLst>
              </a:tr>
              <a:tr h="604262">
                <a:tc>
                  <a:txBody>
                    <a:bodyPr/>
                    <a:lstStyle/>
                    <a:p>
                      <a:pPr algn="ctr"/>
                      <a:r>
                        <a:rPr lang="en-US" dirty="0"/>
                        <a:t>DIS</a:t>
                      </a:r>
                    </a:p>
                  </a:txBody>
                  <a:tcPr anchor="ctr"/>
                </a:tc>
                <a:tc>
                  <a:txBody>
                    <a:bodyPr/>
                    <a:lstStyle/>
                    <a:p>
                      <a:pPr algn="ctr"/>
                      <a:r>
                        <a:rPr lang="en-US" sz="1800" b="0" i="0" kern="1200" dirty="0">
                          <a:solidFill>
                            <a:schemeClr val="tx1"/>
                          </a:solidFill>
                          <a:effectLst/>
                          <a:latin typeface="+mn-lt"/>
                          <a:ea typeface="+mn-ea"/>
                          <a:cs typeface="+mn-cs"/>
                        </a:rPr>
                        <a:t>0.03016133</a:t>
                      </a:r>
                      <a:endParaRPr lang="en-US" dirty="0"/>
                    </a:p>
                  </a:txBody>
                  <a:tcPr anchor="ctr"/>
                </a:tc>
                <a:tc>
                  <a:txBody>
                    <a:bodyPr/>
                    <a:lstStyle/>
                    <a:p>
                      <a:pPr algn="ctr"/>
                      <a:r>
                        <a:rPr lang="en-US" sz="1800" b="0" i="0" kern="1200" dirty="0">
                          <a:solidFill>
                            <a:schemeClr val="tx1"/>
                          </a:solidFill>
                          <a:effectLst/>
                          <a:latin typeface="+mn-lt"/>
                          <a:ea typeface="+mn-ea"/>
                          <a:cs typeface="+mn-cs"/>
                        </a:rPr>
                        <a:t>6.401113</a:t>
                      </a:r>
                      <a:endParaRPr lang="en-US" dirty="0"/>
                    </a:p>
                  </a:txBody>
                  <a:tcPr anchor="ctr"/>
                </a:tc>
                <a:tc>
                  <a:txBody>
                    <a:bodyPr/>
                    <a:lstStyle/>
                    <a:p>
                      <a:pPr algn="ctr"/>
                      <a:r>
                        <a:rPr lang="en-US" sz="1800" b="0" i="0" kern="1200" dirty="0">
                          <a:solidFill>
                            <a:schemeClr val="tx1"/>
                          </a:solidFill>
                          <a:effectLst/>
                          <a:latin typeface="+mn-lt"/>
                          <a:ea typeface="+mn-ea"/>
                          <a:cs typeface="+mn-cs"/>
                        </a:rPr>
                        <a:t>6.387171</a:t>
                      </a:r>
                      <a:endParaRPr lang="en-US" dirty="0"/>
                    </a:p>
                  </a:txBody>
                  <a:tcPr anchor="ctr"/>
                </a:tc>
                <a:extLst>
                  <a:ext uri="{0D108BD9-81ED-4DB2-BD59-A6C34878D82A}">
                    <a16:rowId xmlns:a16="http://schemas.microsoft.com/office/drawing/2014/main" val="10005"/>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341120" y="952500"/>
            <a:ext cx="5303520" cy="738664"/>
          </a:xfrm>
          <a:prstGeom prst="rect">
            <a:avLst/>
          </a:prstGeom>
          <a:noFill/>
        </p:spPr>
        <p:txBody>
          <a:bodyPr wrap="square" rtlCol="0">
            <a:spAutoFit/>
          </a:bodyPr>
          <a:lstStyle/>
          <a:p>
            <a:r>
              <a:rPr lang="en-US" altLang="zh-CN" sz="4200" dirty="0">
                <a:latin typeface="+mj-lt"/>
                <a:cs typeface="Arial" panose="020B0604020202020204" pitchFamily="34" charset="0"/>
              </a:rPr>
              <a:t>Universal Portfolio</a:t>
            </a:r>
            <a:endParaRPr lang="zh-CN" altLang="en-US" sz="4200" dirty="0">
              <a:latin typeface="+mj-lt"/>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b="1" dirty="0"/>
              <a:t>Background</a:t>
            </a:r>
            <a:endParaRPr lang="en-US" b="1" dirty="0"/>
          </a:p>
        </p:txBody>
      </p:sp>
      <p:sp>
        <p:nvSpPr>
          <p:cNvPr id="3" name="Content Placeholder 2"/>
          <p:cNvSpPr>
            <a:spLocks noGrp="1"/>
          </p:cNvSpPr>
          <p:nvPr>
            <p:ph idx="1"/>
          </p:nvPr>
        </p:nvSpPr>
        <p:spPr>
          <a:xfrm>
            <a:off x="1258295" y="1649962"/>
            <a:ext cx="8946541" cy="4195481"/>
          </a:xfrm>
        </p:spPr>
        <p:txBody>
          <a:bodyPr/>
          <a:lstStyle/>
          <a:p>
            <a:r>
              <a:rPr lang="en-US" dirty="0"/>
              <a:t> </a:t>
            </a:r>
            <a:r>
              <a:rPr lang="en-US" altLang="zh-CN" dirty="0"/>
              <a:t>C</a:t>
            </a:r>
            <a:r>
              <a:rPr lang="en-US" dirty="0"/>
              <a:t>hoose 15 assets from different industries</a:t>
            </a:r>
          </a:p>
          <a:p>
            <a:r>
              <a:rPr lang="en-US" altLang="zh-CN" dirty="0"/>
              <a:t>Use</a:t>
            </a:r>
            <a:r>
              <a:rPr lang="zh-CN" altLang="en-US" dirty="0"/>
              <a:t> </a:t>
            </a:r>
            <a:r>
              <a:rPr lang="en-US" altLang="zh-CN" dirty="0"/>
              <a:t>S&amp;P500</a:t>
            </a:r>
            <a:r>
              <a:rPr lang="zh-CN" altLang="en-US" dirty="0"/>
              <a:t> </a:t>
            </a:r>
            <a:r>
              <a:rPr lang="en-US" altLang="zh-CN" dirty="0"/>
              <a:t>as</a:t>
            </a:r>
            <a:r>
              <a:rPr lang="zh-CN" altLang="en-US" dirty="0"/>
              <a:t> </a:t>
            </a:r>
            <a:r>
              <a:rPr lang="en-US" altLang="zh-CN" dirty="0"/>
              <a:t>the</a:t>
            </a:r>
            <a:r>
              <a:rPr lang="zh-CN" altLang="en-US" dirty="0"/>
              <a:t> </a:t>
            </a:r>
            <a:r>
              <a:rPr lang="en-US" altLang="zh-CN" dirty="0"/>
              <a:t>benchmark</a:t>
            </a:r>
            <a:r>
              <a:rPr lang="zh-CN" altLang="en-US" dirty="0"/>
              <a:t> </a:t>
            </a:r>
            <a:r>
              <a:rPr lang="en-US" altLang="zh-CN" dirty="0"/>
              <a:t>to</a:t>
            </a:r>
            <a:r>
              <a:rPr lang="zh-CN" altLang="en-US" dirty="0"/>
              <a:t> </a:t>
            </a:r>
            <a:r>
              <a:rPr lang="en-US" altLang="zh-CN" dirty="0"/>
              <a:t>evaluate</a:t>
            </a:r>
            <a:r>
              <a:rPr lang="zh-CN" altLang="en-US" dirty="0"/>
              <a:t> </a:t>
            </a:r>
            <a:r>
              <a:rPr lang="en-US" altLang="zh-CN" dirty="0"/>
              <a:t>the</a:t>
            </a:r>
            <a:r>
              <a:rPr lang="zh-CN" altLang="en-US" dirty="0"/>
              <a:t> </a:t>
            </a:r>
            <a:r>
              <a:rPr lang="en-US" altLang="zh-CN" dirty="0"/>
              <a:t>performance</a:t>
            </a:r>
            <a:endParaRPr lang="en-US" dirty="0"/>
          </a:p>
          <a:p>
            <a:r>
              <a:rPr lang="en-US" dirty="0"/>
              <a:t>The 15 equities are: (from 12/01/2015 I to 04/01/2020, daily frequency)</a:t>
            </a:r>
            <a:r>
              <a:rPr lang="zh-CN" altLang="en-US" dirty="0"/>
              <a:t>：</a:t>
            </a:r>
            <a:endParaRPr lang="en-US" altLang="zh-CN" dirty="0"/>
          </a:p>
          <a:p>
            <a:pPr marL="0" indent="0">
              <a:buNone/>
            </a:pPr>
            <a:endParaRPr lang="en-US" dirty="0"/>
          </a:p>
          <a:p>
            <a:pPr marL="0" indent="0">
              <a:buNone/>
            </a:pPr>
            <a:r>
              <a:rPr lang="en-US" dirty="0"/>
              <a:t>	3M(MMM), American Express(AXP), Apple. Inc(AAPL)，Boeing(BA), Caterpillar Inc(CAT), Chevron Corporation(CVX), Cisco Systems(CSCO), The </a:t>
            </a:r>
            <a:r>
              <a:rPr lang="en-US" dirty="0" err="1"/>
              <a:t>coca-cola</a:t>
            </a:r>
            <a:r>
              <a:rPr lang="en-US" dirty="0"/>
              <a:t> Company(KO), Johnson &amp; Johnson(JNJ), Nike(NKE), </a:t>
            </a:r>
            <a:r>
              <a:rPr lang="en-US" dirty="0" err="1"/>
              <a:t>Procter&amp;Gamble</a:t>
            </a:r>
            <a:r>
              <a:rPr lang="en-US" dirty="0"/>
              <a:t>(PG), Raytheon Technologies(RTX), UnitedHealth Group(UNH), Verizon(VZ), The Walt Disney Company(DIS)</a:t>
            </a:r>
          </a:p>
          <a:p>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1922" y="1161193"/>
            <a:ext cx="4361454" cy="2691640"/>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8624" y="1161193"/>
            <a:ext cx="4361454" cy="2691640"/>
          </a:xfrm>
          <a:prstGeom prst="rect">
            <a:avLst/>
          </a:prstGeom>
        </p:spPr>
      </p:pic>
      <p:sp>
        <p:nvSpPr>
          <p:cNvPr id="6" name="文本框 5"/>
          <p:cNvSpPr txBox="1"/>
          <p:nvPr/>
        </p:nvSpPr>
        <p:spPr>
          <a:xfrm>
            <a:off x="1463040" y="4496478"/>
            <a:ext cx="9358758" cy="1477328"/>
          </a:xfrm>
          <a:prstGeom prst="rect">
            <a:avLst/>
          </a:prstGeom>
          <a:noFill/>
        </p:spPr>
        <p:txBody>
          <a:bodyPr wrap="square" rtlCol="0">
            <a:spAutoFit/>
          </a:bodyPr>
          <a:lstStyle/>
          <a:p>
            <a:r>
              <a:rPr lang="en-US" altLang="zh-CN" b="1" dirty="0">
                <a:latin typeface="+mj-lt"/>
                <a:cs typeface="Arial" panose="020B0604020202020204" pitchFamily="34" charset="0"/>
              </a:rPr>
              <a:t>Overview: </a:t>
            </a:r>
            <a:r>
              <a:rPr lang="en-US" altLang="zh-CN" dirty="0">
                <a:latin typeface="+mj-lt"/>
                <a:cs typeface="Arial" panose="020B0604020202020204" pitchFamily="34" charset="0"/>
              </a:rPr>
              <a:t>The price and return of most of the selected stocks had remained quite steady until the outbreak of COVID19 in America. However, during the outbreak, the market has witnessed four meltdowns in merely ten days. The great impact from the pandemic can be seen from the steep drops and big fluctuations in the two graphs above. </a:t>
            </a:r>
          </a:p>
        </p:txBody>
      </p:sp>
      <p:sp>
        <p:nvSpPr>
          <p:cNvPr id="7" name="文本框 6"/>
          <p:cNvSpPr txBox="1"/>
          <p:nvPr/>
        </p:nvSpPr>
        <p:spPr>
          <a:xfrm>
            <a:off x="1463040" y="3983638"/>
            <a:ext cx="2712720" cy="261610"/>
          </a:xfrm>
          <a:prstGeom prst="rect">
            <a:avLst/>
          </a:prstGeom>
          <a:noFill/>
        </p:spPr>
        <p:txBody>
          <a:bodyPr wrap="square" rtlCol="0">
            <a:spAutoFit/>
          </a:bodyPr>
          <a:lstStyle/>
          <a:p>
            <a:r>
              <a:rPr lang="en-US" altLang="zh-CN" sz="1100" dirty="0">
                <a:latin typeface="Arial" panose="020B0604020202020204" pitchFamily="34" charset="0"/>
                <a:cs typeface="Arial" panose="020B0604020202020204" pitchFamily="34" charset="0"/>
              </a:rPr>
              <a:t>Date range: 2015-04-01 ~ 2020-04-01</a:t>
            </a:r>
            <a:endParaRPr lang="zh-CN" altLang="en-US" sz="1100" dirty="0">
              <a:latin typeface="Arial" panose="020B0604020202020204" pitchFamily="34" charset="0"/>
              <a:cs typeface="Arial" panose="020B0604020202020204" pitchFamily="3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9116" y="1990596"/>
            <a:ext cx="5895584" cy="3638417"/>
          </a:xfrm>
          <a:prstGeom prst="rect">
            <a:avLst/>
          </a:prstGeom>
        </p:spPr>
      </p:pic>
      <p:graphicFrame>
        <p:nvGraphicFramePr>
          <p:cNvPr id="3" name="表格 6"/>
          <p:cNvGraphicFramePr>
            <a:graphicFrameLocks noGrp="1"/>
          </p:cNvGraphicFramePr>
          <p:nvPr/>
        </p:nvGraphicFramePr>
        <p:xfrm>
          <a:off x="1424940" y="571086"/>
          <a:ext cx="9509760" cy="733505"/>
        </p:xfrm>
        <a:graphic>
          <a:graphicData uri="http://schemas.openxmlformats.org/drawingml/2006/table">
            <a:tbl>
              <a:tblPr firstRow="1" bandRow="1">
                <a:tableStyleId>{5C22544A-7EE6-4342-B048-85BDC9FD1C3A}</a:tableStyleId>
              </a:tblPr>
              <a:tblGrid>
                <a:gridCol w="1901952">
                  <a:extLst>
                    <a:ext uri="{9D8B030D-6E8A-4147-A177-3AD203B41FA5}">
                      <a16:colId xmlns:a16="http://schemas.microsoft.com/office/drawing/2014/main" val="20000"/>
                    </a:ext>
                  </a:extLst>
                </a:gridCol>
                <a:gridCol w="1901952">
                  <a:extLst>
                    <a:ext uri="{9D8B030D-6E8A-4147-A177-3AD203B41FA5}">
                      <a16:colId xmlns:a16="http://schemas.microsoft.com/office/drawing/2014/main" val="20001"/>
                    </a:ext>
                  </a:extLst>
                </a:gridCol>
                <a:gridCol w="1901952">
                  <a:extLst>
                    <a:ext uri="{9D8B030D-6E8A-4147-A177-3AD203B41FA5}">
                      <a16:colId xmlns:a16="http://schemas.microsoft.com/office/drawing/2014/main" val="20002"/>
                    </a:ext>
                  </a:extLst>
                </a:gridCol>
                <a:gridCol w="1901952">
                  <a:extLst>
                    <a:ext uri="{9D8B030D-6E8A-4147-A177-3AD203B41FA5}">
                      <a16:colId xmlns:a16="http://schemas.microsoft.com/office/drawing/2014/main" val="20003"/>
                    </a:ext>
                  </a:extLst>
                </a:gridCol>
                <a:gridCol w="1901952">
                  <a:extLst>
                    <a:ext uri="{9D8B030D-6E8A-4147-A177-3AD203B41FA5}">
                      <a16:colId xmlns:a16="http://schemas.microsoft.com/office/drawing/2014/main" val="20004"/>
                    </a:ext>
                  </a:extLst>
                </a:gridCol>
              </a:tblGrid>
              <a:tr h="363775">
                <a:tc>
                  <a:txBody>
                    <a:bodyPr/>
                    <a:lstStyle/>
                    <a:p>
                      <a:pPr algn="ctr"/>
                      <a:r>
                        <a:rPr lang="en-US" altLang="zh-CN" dirty="0">
                          <a:latin typeface="Arial" panose="020B0604020202020204" pitchFamily="34" charset="0"/>
                          <a:cs typeface="Arial" panose="020B0604020202020204" pitchFamily="34" charset="0"/>
                        </a:rPr>
                        <a:t>Method</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Preliminary</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Naïve CRP</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BCRP</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SCRP</a:t>
                      </a:r>
                      <a:endParaRPr lang="zh-CN" alt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67745">
                <a:tc>
                  <a:txBody>
                    <a:bodyPr/>
                    <a:lstStyle/>
                    <a:p>
                      <a:pPr algn="ctr"/>
                      <a:r>
                        <a:rPr lang="en-US" altLang="zh-CN" dirty="0">
                          <a:latin typeface="Arial" panose="020B0604020202020204" pitchFamily="34" charset="0"/>
                          <a:cs typeface="Arial" panose="020B0604020202020204" pitchFamily="34" charset="0"/>
                        </a:rPr>
                        <a:t>Overall Return</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28%</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32%</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125%</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8.5%</a:t>
                      </a:r>
                      <a:endParaRPr lang="zh-CN" alt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bl>
          </a:graphicData>
        </a:graphic>
      </p:graphicFrame>
      <p:sp>
        <p:nvSpPr>
          <p:cNvPr id="4" name="文本框 3"/>
          <p:cNvSpPr txBox="1"/>
          <p:nvPr/>
        </p:nvSpPr>
        <p:spPr>
          <a:xfrm>
            <a:off x="1341120" y="1537590"/>
            <a:ext cx="3625122" cy="4724370"/>
          </a:xfrm>
          <a:prstGeom prst="rect">
            <a:avLst/>
          </a:prstGeom>
          <a:noFill/>
        </p:spPr>
        <p:txBody>
          <a:bodyPr wrap="square" rtlCol="0">
            <a:spAutoFit/>
          </a:bodyPr>
          <a:lstStyle/>
          <a:p>
            <a:pPr marL="285750" indent="-285750">
              <a:buFont typeface="Arial" panose="020B0604020202020204" pitchFamily="34" charset="0"/>
              <a:buChar char="•"/>
            </a:pPr>
            <a:r>
              <a:rPr lang="en-US" altLang="zh-CN" sz="1600" dirty="0">
                <a:latin typeface="+mj-lt"/>
                <a:cs typeface="Arial" panose="020B0604020202020204" pitchFamily="34" charset="0"/>
              </a:rPr>
              <a:t>Preliminary Portfolio:</a:t>
            </a:r>
          </a:p>
          <a:p>
            <a:r>
              <a:rPr lang="en-US" altLang="zh-CN" sz="1200" dirty="0">
                <a:latin typeface="+mj-lt"/>
                <a:cs typeface="Arial" panose="020B0604020202020204" pitchFamily="34" charset="0"/>
              </a:rPr>
              <a:t>Get a portfolio consisting of 15 stocks with equal total value, and don’t make any adjustment the whole time.</a:t>
            </a:r>
          </a:p>
          <a:p>
            <a:endParaRPr lang="en-US" altLang="zh-CN" sz="1100" dirty="0">
              <a:latin typeface="+mj-lt"/>
              <a:cs typeface="Arial" panose="020B0604020202020204" pitchFamily="34" charset="0"/>
            </a:endParaRPr>
          </a:p>
          <a:p>
            <a:pPr marL="285750" indent="-285750">
              <a:buFont typeface="Arial" panose="020B0604020202020204" pitchFamily="34" charset="0"/>
              <a:buChar char="•"/>
            </a:pPr>
            <a:r>
              <a:rPr lang="en-US" altLang="zh-CN" sz="1600" dirty="0">
                <a:latin typeface="+mj-lt"/>
                <a:cs typeface="Arial" panose="020B0604020202020204" pitchFamily="34" charset="0"/>
              </a:rPr>
              <a:t>Naïve CRP:</a:t>
            </a:r>
          </a:p>
          <a:p>
            <a:r>
              <a:rPr lang="en-US" altLang="zh-CN" sz="1200" dirty="0">
                <a:latin typeface="+mj-lt"/>
                <a:cs typeface="Arial" panose="020B0604020202020204" pitchFamily="34" charset="0"/>
              </a:rPr>
              <a:t>Adjust the shares we hold on each stock according to the change in their value and ensure the allocation proportion of different stocks remain the same (in this case, it would be 1/15). </a:t>
            </a:r>
          </a:p>
          <a:p>
            <a:endParaRPr lang="en-US" altLang="zh-CN" sz="1100" dirty="0">
              <a:latin typeface="+mj-lt"/>
              <a:cs typeface="Arial" panose="020B0604020202020204" pitchFamily="34" charset="0"/>
            </a:endParaRPr>
          </a:p>
          <a:p>
            <a:pPr marL="285750" indent="-285750">
              <a:buFont typeface="Arial" panose="020B0604020202020204" pitchFamily="34" charset="0"/>
              <a:buChar char="•"/>
            </a:pPr>
            <a:r>
              <a:rPr lang="en-US" altLang="zh-CN" sz="1600" dirty="0">
                <a:latin typeface="+mj-lt"/>
                <a:cs typeface="Arial" panose="020B0604020202020204" pitchFamily="34" charset="0"/>
              </a:rPr>
              <a:t>BCRP:</a:t>
            </a:r>
          </a:p>
          <a:p>
            <a:r>
              <a:rPr lang="en-US" altLang="zh-CN" sz="1200" dirty="0">
                <a:latin typeface="+mj-lt"/>
                <a:cs typeface="Arial" panose="020B0604020202020204" pitchFamily="34" charset="0"/>
              </a:rPr>
              <a:t>BCRP is to maximize the portfolio wealth at time n over all CRP, based on history price and present price (unknown), which makes it unachieved in real life.</a:t>
            </a:r>
          </a:p>
          <a:p>
            <a:endParaRPr lang="en-US" altLang="zh-CN" sz="1100" dirty="0">
              <a:latin typeface="+mj-lt"/>
              <a:cs typeface="Arial" panose="020B0604020202020204" pitchFamily="34" charset="0"/>
            </a:endParaRPr>
          </a:p>
          <a:p>
            <a:pPr marL="285750" indent="-285750">
              <a:buFont typeface="Arial" panose="020B0604020202020204" pitchFamily="34" charset="0"/>
              <a:buChar char="•"/>
            </a:pPr>
            <a:r>
              <a:rPr lang="en-US" altLang="zh-CN" sz="1600" dirty="0">
                <a:latin typeface="+mj-lt"/>
                <a:cs typeface="Arial" panose="020B0604020202020204" pitchFamily="34" charset="0"/>
              </a:rPr>
              <a:t>SCRP:</a:t>
            </a:r>
          </a:p>
          <a:p>
            <a:r>
              <a:rPr lang="en-US" altLang="zh-CN" sz="1200" dirty="0">
                <a:latin typeface="+mj-lt"/>
                <a:cs typeface="Arial" panose="020B0604020202020204" pitchFamily="34" charset="0"/>
              </a:rPr>
              <a:t>SCRP is a strategy similar to BCRP, but only relies on historical data, making it achievable in real life. Each adjustment is the best allocation we can have based on previous data.</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5200" y="1856865"/>
            <a:ext cx="4780137" cy="2950027"/>
          </a:xfrm>
          <a:prstGeom prst="rect">
            <a:avLst/>
          </a:prstGeom>
        </p:spPr>
      </p:pic>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6663" y="1856865"/>
            <a:ext cx="4780137" cy="2950027"/>
          </a:xfrm>
          <a:prstGeom prst="rect">
            <a:avLst/>
          </a:prstGeom>
        </p:spPr>
      </p:pic>
      <p:sp>
        <p:nvSpPr>
          <p:cNvPr id="4" name="文本框 3"/>
          <p:cNvSpPr txBox="1"/>
          <p:nvPr/>
        </p:nvSpPr>
        <p:spPr>
          <a:xfrm>
            <a:off x="1150620" y="560633"/>
            <a:ext cx="4145280" cy="400110"/>
          </a:xfrm>
          <a:prstGeom prst="rect">
            <a:avLst/>
          </a:prstGeom>
          <a:noFill/>
        </p:spPr>
        <p:txBody>
          <a:bodyPr wrap="square" rtlCol="0">
            <a:spAutoFit/>
          </a:bodyPr>
          <a:lstStyle/>
          <a:p>
            <a:r>
              <a:rPr lang="en-US" altLang="zh-CN" sz="2000" dirty="0">
                <a:latin typeface="Arial" panose="020B0604020202020204" pitchFamily="34" charset="0"/>
                <a:cs typeface="Arial" panose="020B0604020202020204" pitchFamily="34" charset="0"/>
              </a:rPr>
              <a:t>Pre-outbreak and outbreak period</a:t>
            </a:r>
            <a:endParaRPr lang="zh-CN" altLang="en-US" sz="2000" dirty="0">
              <a:latin typeface="Arial" panose="020B0604020202020204" pitchFamily="34" charset="0"/>
              <a:cs typeface="Arial" panose="020B0604020202020204" pitchFamily="34" charset="0"/>
            </a:endParaRPr>
          </a:p>
        </p:txBody>
      </p:sp>
      <p:graphicFrame>
        <p:nvGraphicFramePr>
          <p:cNvPr id="5" name="表格 4"/>
          <p:cNvGraphicFramePr>
            <a:graphicFrameLocks noGrp="1"/>
          </p:cNvGraphicFramePr>
          <p:nvPr/>
        </p:nvGraphicFramePr>
        <p:xfrm>
          <a:off x="1215200" y="5155681"/>
          <a:ext cx="9761600" cy="731520"/>
        </p:xfrm>
        <a:graphic>
          <a:graphicData uri="http://schemas.openxmlformats.org/drawingml/2006/table">
            <a:tbl>
              <a:tblPr firstRow="1" bandRow="1">
                <a:tableStyleId>{5C22544A-7EE6-4342-B048-85BDC9FD1C3A}</a:tableStyleId>
              </a:tblPr>
              <a:tblGrid>
                <a:gridCol w="1952320">
                  <a:extLst>
                    <a:ext uri="{9D8B030D-6E8A-4147-A177-3AD203B41FA5}">
                      <a16:colId xmlns:a16="http://schemas.microsoft.com/office/drawing/2014/main" val="20000"/>
                    </a:ext>
                  </a:extLst>
                </a:gridCol>
                <a:gridCol w="1952320">
                  <a:extLst>
                    <a:ext uri="{9D8B030D-6E8A-4147-A177-3AD203B41FA5}">
                      <a16:colId xmlns:a16="http://schemas.microsoft.com/office/drawing/2014/main" val="20001"/>
                    </a:ext>
                  </a:extLst>
                </a:gridCol>
                <a:gridCol w="1952320">
                  <a:extLst>
                    <a:ext uri="{9D8B030D-6E8A-4147-A177-3AD203B41FA5}">
                      <a16:colId xmlns:a16="http://schemas.microsoft.com/office/drawing/2014/main" val="20002"/>
                    </a:ext>
                  </a:extLst>
                </a:gridCol>
                <a:gridCol w="1952320">
                  <a:extLst>
                    <a:ext uri="{9D8B030D-6E8A-4147-A177-3AD203B41FA5}">
                      <a16:colId xmlns:a16="http://schemas.microsoft.com/office/drawing/2014/main" val="20003"/>
                    </a:ext>
                  </a:extLst>
                </a:gridCol>
                <a:gridCol w="1952320">
                  <a:extLst>
                    <a:ext uri="{9D8B030D-6E8A-4147-A177-3AD203B41FA5}">
                      <a16:colId xmlns:a16="http://schemas.microsoft.com/office/drawing/2014/main" val="20004"/>
                    </a:ext>
                  </a:extLst>
                </a:gridCol>
              </a:tblGrid>
              <a:tr h="317499">
                <a:tc>
                  <a:txBody>
                    <a:bodyPr/>
                    <a:lstStyle/>
                    <a:p>
                      <a:pPr algn="ctr"/>
                      <a:r>
                        <a:rPr lang="en-US" altLang="zh-CN" dirty="0">
                          <a:latin typeface="Arial" panose="020B0604020202020204" pitchFamily="34" charset="0"/>
                          <a:cs typeface="Arial" panose="020B0604020202020204" pitchFamily="34" charset="0"/>
                        </a:rPr>
                        <a:t>Method</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Preliminary</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Naïve CRP</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BCRP</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SCRP</a:t>
                      </a:r>
                      <a:endParaRPr lang="zh-CN" alt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17499">
                <a:tc>
                  <a:txBody>
                    <a:bodyPr/>
                    <a:lstStyle/>
                    <a:p>
                      <a:pPr algn="ctr"/>
                      <a:r>
                        <a:rPr lang="en-US" altLang="zh-CN" dirty="0">
                          <a:latin typeface="Arial" panose="020B0604020202020204" pitchFamily="34" charset="0"/>
                          <a:cs typeface="Arial" panose="020B0604020202020204" pitchFamily="34" charset="0"/>
                        </a:rPr>
                        <a:t>Overall Return</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-25%</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-24%</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-14%</a:t>
                      </a:r>
                      <a:endParaRPr lang="zh-CN" altLang="en-US" dirty="0">
                        <a:latin typeface="Arial" panose="020B0604020202020204" pitchFamily="34" charset="0"/>
                        <a:cs typeface="Arial" panose="020B0604020202020204" pitchFamily="34" charset="0"/>
                      </a:endParaRPr>
                    </a:p>
                  </a:txBody>
                  <a:tcPr/>
                </a:tc>
                <a:tc>
                  <a:txBody>
                    <a:bodyPr/>
                    <a:lstStyle/>
                    <a:p>
                      <a:pPr algn="ctr"/>
                      <a:r>
                        <a:rPr lang="en-US" altLang="zh-CN" dirty="0">
                          <a:latin typeface="Arial" panose="020B0604020202020204" pitchFamily="34" charset="0"/>
                          <a:cs typeface="Arial" panose="020B0604020202020204" pitchFamily="34" charset="0"/>
                        </a:rPr>
                        <a:t>-32%</a:t>
                      </a:r>
                      <a:endParaRPr lang="zh-CN" alt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bl>
          </a:graphicData>
        </a:graphic>
      </p:graphicFrame>
      <p:sp>
        <p:nvSpPr>
          <p:cNvPr id="6" name="文本框 5"/>
          <p:cNvSpPr txBox="1"/>
          <p:nvPr/>
        </p:nvSpPr>
        <p:spPr>
          <a:xfrm>
            <a:off x="1150620" y="1067322"/>
            <a:ext cx="6156343" cy="338554"/>
          </a:xfrm>
          <a:prstGeom prst="rect">
            <a:avLst/>
          </a:prstGeom>
          <a:noFill/>
        </p:spPr>
        <p:txBody>
          <a:bodyPr wrap="square" rtlCol="0">
            <a:spAutoFit/>
          </a:bodyPr>
          <a:lstStyle/>
          <a:p>
            <a:r>
              <a:rPr lang="en-US" altLang="zh-CN" sz="1600" dirty="0">
                <a:latin typeface="Arial" panose="020B0604020202020204" pitchFamily="34" charset="0"/>
                <a:cs typeface="Arial" panose="020B0604020202020204" pitchFamily="34" charset="0"/>
              </a:rPr>
              <a:t>What if I just bought these stocks right before the outbreak?</a:t>
            </a:r>
            <a:endParaRPr lang="zh-CN" altLang="en-US" sz="1600" dirty="0">
              <a:latin typeface="Arial" panose="020B0604020202020204" pitchFamily="34" charset="0"/>
              <a:cs typeface="Arial" panose="020B0604020202020204" pitchFamily="3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235880" y="619485"/>
            <a:ext cx="9514498" cy="5878532"/>
          </a:xfrm>
          <a:prstGeom prst="rect">
            <a:avLst/>
          </a:prstGeom>
          <a:noFill/>
        </p:spPr>
        <p:txBody>
          <a:bodyPr wrap="square" rtlCol="0">
            <a:spAutoFit/>
          </a:bodyPr>
          <a:lstStyle/>
          <a:p>
            <a:r>
              <a:rPr lang="en-US" altLang="zh-CN" sz="2400" b="1" dirty="0">
                <a:latin typeface="+mj-lt"/>
                <a:cs typeface="Arial" panose="020B0604020202020204" pitchFamily="34" charset="0"/>
              </a:rPr>
              <a:t>Notes for Universal Portfolio:</a:t>
            </a:r>
          </a:p>
          <a:p>
            <a:endParaRPr lang="en-US" altLang="zh-CN" sz="1600" b="1"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altLang="zh-CN" sz="1600" dirty="0">
                <a:latin typeface="+mj-lt"/>
                <a:cs typeface="Arial" panose="020B0604020202020204" pitchFamily="34" charset="0"/>
              </a:rPr>
              <a:t>Naïve CRP is a conservative strategy for that whatever a stock is doing well or not, its proportion in the whole portfolio will be rebalanced to a predetermined value.</a:t>
            </a:r>
          </a:p>
          <a:p>
            <a:endParaRPr lang="en-US" altLang="zh-CN" sz="1600" dirty="0">
              <a:latin typeface="+mj-lt"/>
              <a:cs typeface="Arial" panose="020B0604020202020204" pitchFamily="34" charset="0"/>
            </a:endParaRPr>
          </a:p>
          <a:p>
            <a:pPr marL="342900" indent="-342900">
              <a:buFont typeface="Arial" panose="020B0604020202020204" pitchFamily="34" charset="0"/>
              <a:buChar char="•"/>
            </a:pPr>
            <a:r>
              <a:rPr lang="en-US" altLang="zh-CN" sz="1600" dirty="0">
                <a:latin typeface="+mj-lt"/>
                <a:cs typeface="Arial" panose="020B0604020202020204" pitchFamily="34" charset="0"/>
              </a:rPr>
              <a:t>SCRP is a more aggressive approach because it will buy in more of the stock that is recently doing well. However, this strategy will fail when the price is volatile and tends to fluctuate a lot.</a:t>
            </a:r>
          </a:p>
          <a:p>
            <a:endParaRPr lang="en-US" altLang="zh-CN" sz="1600" dirty="0">
              <a:latin typeface="+mj-lt"/>
              <a:cs typeface="Arial" panose="020B0604020202020204" pitchFamily="34" charset="0"/>
            </a:endParaRPr>
          </a:p>
          <a:p>
            <a:pPr marL="342900" indent="-342900">
              <a:buFont typeface="Arial" panose="020B0604020202020204" pitchFamily="34" charset="0"/>
              <a:buChar char="•"/>
            </a:pPr>
            <a:r>
              <a:rPr lang="en-US" altLang="zh-CN" sz="1600" dirty="0">
                <a:latin typeface="+mj-lt"/>
                <a:cs typeface="Arial" panose="020B0604020202020204" pitchFamily="34" charset="0"/>
              </a:rPr>
              <a:t>The fact that SCRP is doing worse than Naïve CRP suggests there is no exact trend in the stocks especially during the recent COVID19 pandemic.</a:t>
            </a:r>
          </a:p>
          <a:p>
            <a:pPr marL="342900" indent="-342900">
              <a:buFont typeface="Arial" panose="020B0604020202020204" pitchFamily="34" charset="0"/>
              <a:buChar char="•"/>
            </a:pPr>
            <a:endParaRPr lang="en-US" altLang="zh-CN" sz="1600" dirty="0">
              <a:latin typeface="+mj-lt"/>
              <a:cs typeface="Arial" panose="020B0604020202020204" pitchFamily="34" charset="0"/>
            </a:endParaRPr>
          </a:p>
          <a:p>
            <a:pPr marL="342900" indent="-342900">
              <a:buFont typeface="Arial" panose="020B0604020202020204" pitchFamily="34" charset="0"/>
              <a:buChar char="•"/>
            </a:pPr>
            <a:r>
              <a:rPr lang="en-US" altLang="zh-CN" sz="1600" dirty="0">
                <a:latin typeface="+mj-lt"/>
                <a:cs typeface="Arial" panose="020B0604020202020204" pitchFamily="34" charset="0"/>
              </a:rPr>
              <a:t>The preliminary portfolio and Naïve CRP are very close to each other. The reason behind that could be the return in each stock is relatively close for that those mega-companies are stable and rarely have big fluctuations in stock price. If this is the case, then the general return will be similar, whether keeping the proportion still or not.</a:t>
            </a:r>
          </a:p>
          <a:p>
            <a:pPr marL="342900" indent="-342900">
              <a:buFont typeface="Arial" panose="020B0604020202020204" pitchFamily="34" charset="0"/>
              <a:buChar char="•"/>
            </a:pPr>
            <a:endParaRPr lang="en-US" altLang="zh-CN" sz="1600" dirty="0">
              <a:latin typeface="+mj-lt"/>
              <a:cs typeface="Arial" panose="020B0604020202020204" pitchFamily="34" charset="0"/>
            </a:endParaRPr>
          </a:p>
          <a:p>
            <a:pPr marL="342900" indent="-342900">
              <a:buFont typeface="Arial" panose="020B0604020202020204" pitchFamily="34" charset="0"/>
              <a:buChar char="•"/>
            </a:pPr>
            <a:r>
              <a:rPr lang="en-US" altLang="zh-CN" sz="1600" dirty="0">
                <a:latin typeface="+mj-lt"/>
                <a:cs typeface="Arial" panose="020B0604020202020204" pitchFamily="34" charset="0"/>
              </a:rPr>
              <a:t>All these strategies can’t stop you from losing money during recent market meltdowns, not even the unachievable best strategy BCRP, as long as you decide to stick to these 15 stocks. The better way to invest your money and keep risk under control would probably be shorting futures and options on stock markets.</a:t>
            </a:r>
          </a:p>
          <a:p>
            <a:pPr marL="342900" indent="-342900">
              <a:buFont typeface="Arial" panose="020B0604020202020204" pitchFamily="34" charset="0"/>
              <a:buChar char="•"/>
            </a:pPr>
            <a:endParaRPr lang="en-US" altLang="zh-CN" sz="16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zh-CN" sz="1600" dirty="0">
              <a:latin typeface="Arial" panose="020B0604020202020204" pitchFamily="34" charset="0"/>
              <a:cs typeface="Arial" panose="020B0604020202020204" pitchFamily="34"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8171B-3302-3345-95C9-2E12762903E1}"/>
              </a:ext>
            </a:extLst>
          </p:cNvPr>
          <p:cNvSpPr>
            <a:spLocks noGrp="1"/>
          </p:cNvSpPr>
          <p:nvPr>
            <p:ph type="title"/>
          </p:nvPr>
        </p:nvSpPr>
        <p:spPr/>
        <p:txBody>
          <a:bodyPr/>
          <a:lstStyle/>
          <a:p>
            <a:r>
              <a:rPr lang="en-CN" dirty="0"/>
              <a:t>Risk Management</a:t>
            </a:r>
            <a:br>
              <a:rPr lang="en-CN" dirty="0"/>
            </a:br>
            <a:endParaRPr lang="en-CN" dirty="0"/>
          </a:p>
        </p:txBody>
      </p:sp>
      <p:sp>
        <p:nvSpPr>
          <p:cNvPr id="3" name="Content Placeholder 2">
            <a:extLst>
              <a:ext uri="{FF2B5EF4-FFF2-40B4-BE49-F238E27FC236}">
                <a16:creationId xmlns:a16="http://schemas.microsoft.com/office/drawing/2014/main" id="{ACF7DB70-F917-B643-ABE7-089780FE8AFB}"/>
              </a:ext>
            </a:extLst>
          </p:cNvPr>
          <p:cNvSpPr>
            <a:spLocks noGrp="1"/>
          </p:cNvSpPr>
          <p:nvPr>
            <p:ph idx="1"/>
          </p:nvPr>
        </p:nvSpPr>
        <p:spPr>
          <a:xfrm>
            <a:off x="1104293" y="2677582"/>
            <a:ext cx="8946541" cy="2327171"/>
          </a:xfrm>
        </p:spPr>
        <p:txBody>
          <a:bodyPr/>
          <a:lstStyle/>
          <a:p>
            <a:r>
              <a:rPr lang="en-CN" dirty="0"/>
              <a:t>Investment: $100,000 </a:t>
            </a:r>
          </a:p>
          <a:p>
            <a:r>
              <a:rPr lang="en-CN" dirty="0"/>
              <a:t>Time Horizon: one-month</a:t>
            </a:r>
          </a:p>
          <a:p>
            <a:r>
              <a:rPr lang="en-CN" dirty="0"/>
              <a:t>Estimation: 5% Value-at-Risk and Expected shortfall</a:t>
            </a:r>
          </a:p>
          <a:p>
            <a:r>
              <a:rPr lang="en-CN" dirty="0"/>
              <a:t>Methods: Normal &amp; nonparametric</a:t>
            </a:r>
          </a:p>
        </p:txBody>
      </p:sp>
    </p:spTree>
    <p:extLst>
      <p:ext uri="{BB962C8B-B14F-4D97-AF65-F5344CB8AC3E}">
        <p14:creationId xmlns:p14="http://schemas.microsoft.com/office/powerpoint/2010/main" val="37958967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Risk Management</a:t>
            </a:r>
            <a:endParaRPr lang="zh-CN" altLang="en-US"/>
          </a:p>
        </p:txBody>
      </p:sp>
      <p:sp>
        <p:nvSpPr>
          <p:cNvPr id="3" name="Content Placeholder 2"/>
          <p:cNvSpPr>
            <a:spLocks noGrp="1"/>
          </p:cNvSpPr>
          <p:nvPr>
            <p:ph idx="1"/>
          </p:nvPr>
        </p:nvSpPr>
        <p:spPr/>
        <p:txBody>
          <a:bodyPr/>
          <a:lstStyle/>
          <a:p>
            <a:r>
              <a:rPr lang="en-US"/>
              <a:t>Two estimations give different results. </a:t>
            </a:r>
          </a:p>
          <a:p>
            <a:r>
              <a:rPr lang="en-US"/>
              <a:t>The Normal methods turns out BA has max VaR (3964.577) and max expected shortfall (4979.595), KO has min VaR (1898.815) and min expected shortfall(2383.649).</a:t>
            </a:r>
          </a:p>
          <a:p>
            <a:pPr marL="0" indent="0">
              <a:buNone/>
            </a:pPr>
            <a:endParaRPr lang="en-US"/>
          </a:p>
          <a:p>
            <a:r>
              <a:rPr lang="en-US"/>
              <a:t>The Nonparametric method turns out CAT has max VaR (2938.054) and max expected shortfall (5756.574), KO has min VaR (1502.872) and min expected shortfall (2815.664). </a:t>
            </a:r>
          </a:p>
          <a:p>
            <a:r>
              <a:rPr lang="en-US"/>
              <a:t>However, there are some disparities. It happens because not all assets are follow the normal distribution.</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Bootstrap Confidence interval of VaR &amp; Expected Shortfall</a:t>
            </a:r>
          </a:p>
        </p:txBody>
      </p:sp>
      <p:sp>
        <p:nvSpPr>
          <p:cNvPr id="3" name="Content Placeholder 2"/>
          <p:cNvSpPr>
            <a:spLocks noGrp="1"/>
          </p:cNvSpPr>
          <p:nvPr>
            <p:ph idx="1"/>
          </p:nvPr>
        </p:nvSpPr>
        <p:spPr/>
        <p:txBody>
          <a:bodyPr/>
          <a:lstStyle/>
          <a:p>
            <a:endParaRPr lang="en-US"/>
          </a:p>
        </p:txBody>
      </p:sp>
      <p:pic>
        <p:nvPicPr>
          <p:cNvPr id="4" name="Picture 3" descr="1"/>
          <p:cNvPicPr>
            <a:picLocks noChangeAspect="1"/>
          </p:cNvPicPr>
          <p:nvPr/>
        </p:nvPicPr>
        <p:blipFill>
          <a:blip r:embed="rId2"/>
          <a:stretch>
            <a:fillRect/>
          </a:stretch>
        </p:blipFill>
        <p:spPr>
          <a:xfrm>
            <a:off x="1414780" y="2168525"/>
            <a:ext cx="8322945" cy="373189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ym typeface="+mn-ea"/>
              </a:rPr>
              <a:t>Bootstrap Confidence interval of VaR &amp; Expected Shortfall</a:t>
            </a:r>
            <a:endParaRPr lang="en-US"/>
          </a:p>
        </p:txBody>
      </p:sp>
      <p:sp>
        <p:nvSpPr>
          <p:cNvPr id="3" name="Content Placeholder 2"/>
          <p:cNvSpPr>
            <a:spLocks noGrp="1"/>
          </p:cNvSpPr>
          <p:nvPr>
            <p:ph idx="1"/>
          </p:nvPr>
        </p:nvSpPr>
        <p:spPr/>
        <p:txBody>
          <a:bodyPr/>
          <a:lstStyle/>
          <a:p>
            <a:endParaRPr lang="en-US"/>
          </a:p>
        </p:txBody>
      </p:sp>
      <p:pic>
        <p:nvPicPr>
          <p:cNvPr id="4" name="Picture 3" descr="2"/>
          <p:cNvPicPr>
            <a:picLocks noChangeAspect="1"/>
          </p:cNvPicPr>
          <p:nvPr/>
        </p:nvPicPr>
        <p:blipFill>
          <a:blip r:embed="rId2"/>
          <a:stretch>
            <a:fillRect/>
          </a:stretch>
        </p:blipFill>
        <p:spPr>
          <a:xfrm>
            <a:off x="1480820" y="2104390"/>
            <a:ext cx="7995285" cy="414401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Copula</a:t>
            </a:r>
          </a:p>
        </p:txBody>
      </p:sp>
      <p:sp>
        <p:nvSpPr>
          <p:cNvPr id="3" name="Content Placeholder 2"/>
          <p:cNvSpPr>
            <a:spLocks noGrp="1"/>
          </p:cNvSpPr>
          <p:nvPr>
            <p:ph idx="1"/>
          </p:nvPr>
        </p:nvSpPr>
        <p:spPr/>
        <p:txBody>
          <a:bodyPr/>
          <a:lstStyle/>
          <a:p>
            <a:r>
              <a:rPr lang="en-US"/>
              <a:t>We compared 5 kinds of copulas: Normal copula, T copula, Clayton copula, Gumbel copula, and archm copula.</a:t>
            </a:r>
          </a:p>
        </p:txBody>
      </p:sp>
      <p:pic>
        <p:nvPicPr>
          <p:cNvPr id="4" name="Picture 3" descr="3"/>
          <p:cNvPicPr>
            <a:picLocks noChangeAspect="1"/>
          </p:cNvPicPr>
          <p:nvPr/>
        </p:nvPicPr>
        <p:blipFill>
          <a:blip r:embed="rId2"/>
          <a:stretch>
            <a:fillRect/>
          </a:stretch>
        </p:blipFill>
        <p:spPr>
          <a:xfrm>
            <a:off x="1102995" y="3173095"/>
            <a:ext cx="9730740" cy="2279015"/>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ym typeface="+mn-ea"/>
              </a:rPr>
              <a:t>Copula</a:t>
            </a:r>
            <a:endParaRPr lang="en-US"/>
          </a:p>
        </p:txBody>
      </p:sp>
      <p:sp>
        <p:nvSpPr>
          <p:cNvPr id="3" name="Content Placeholder 2"/>
          <p:cNvSpPr>
            <a:spLocks noGrp="1"/>
          </p:cNvSpPr>
          <p:nvPr>
            <p:ph idx="1"/>
          </p:nvPr>
        </p:nvSpPr>
        <p:spPr/>
        <p:txBody>
          <a:bodyPr>
            <a:normAutofit/>
          </a:bodyPr>
          <a:lstStyle/>
          <a:p>
            <a:r>
              <a:rPr lang="en-US" sz="2400"/>
              <a:t>T copula has the lowest AIC and BIC value which means that T copula fits better. </a:t>
            </a:r>
          </a:p>
          <a:p>
            <a:r>
              <a:rPr lang="en-US" sz="2400"/>
              <a:t>Also, T have the max Likelihood which shows that T copula fits the model better.</a:t>
            </a:r>
          </a:p>
          <a:p>
            <a:r>
              <a:rPr lang="en-US" sz="2400"/>
              <a:t>Our data shows a slightly heavy tail correlation.</a:t>
            </a:r>
          </a:p>
          <a:p>
            <a:r>
              <a:rPr lang="en-US" sz="2400"/>
              <a:t>T copula fits the best compared with other copulas. It is good for modeling data since the </a:t>
            </a:r>
            <a:r>
              <a:rPr lang="en-US" sz="2400">
                <a:sym typeface="+mn-ea"/>
              </a:rPr>
              <a:t>t-copula emphasizes extreme results</a:t>
            </a:r>
            <a:endParaRPr lang="en-US"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8931" y="629266"/>
            <a:ext cx="4166510" cy="1622321"/>
          </a:xfrm>
        </p:spPr>
        <p:txBody>
          <a:bodyPr>
            <a:normAutofit/>
          </a:bodyPr>
          <a:lstStyle/>
          <a:p>
            <a:r>
              <a:rPr lang="en-US" altLang="zh-CN" b="1" dirty="0">
                <a:solidFill>
                  <a:srgbClr val="EBEBEB"/>
                </a:solidFill>
              </a:rPr>
              <a:t>Data</a:t>
            </a:r>
            <a:r>
              <a:rPr lang="zh-CN" altLang="en-US" b="1" dirty="0">
                <a:solidFill>
                  <a:srgbClr val="EBEBEB"/>
                </a:solidFill>
              </a:rPr>
              <a:t> </a:t>
            </a:r>
            <a:r>
              <a:rPr lang="en-US" altLang="zh-CN" b="1" dirty="0">
                <a:solidFill>
                  <a:srgbClr val="EBEBEB"/>
                </a:solidFill>
              </a:rPr>
              <a:t>Description</a:t>
            </a:r>
            <a:endParaRPr lang="en-US" b="1" dirty="0">
              <a:solidFill>
                <a:srgbClr val="EBEBEB"/>
              </a:solidFill>
            </a:endParaRPr>
          </a:p>
        </p:txBody>
      </p:sp>
      <p:sp>
        <p:nvSpPr>
          <p:cNvPr id="13" name="Freeform 31"/>
          <p:cNvSpPr>
            <a:spLocks noGrp="1" noRot="1" noChangeAspect="1" noMove="1" noResize="1" noEditPoints="1" noAdjustHandles="1" noChangeArrowheads="1" noChangeShapeType="1" noTextEdit="1"/>
          </p:cNvSpPr>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5" name="Freeform: Shape 14"/>
          <p:cNvSpPr>
            <a:spLocks noGrp="1" noRot="1" noChangeAspect="1" noMove="1" noResize="1" noEditPoints="1" noAdjustHandles="1" noChangeArrowheads="1" noChangeShapeType="1" noTextEdit="1"/>
          </p:cNvSpPr>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Content Placeholder 3"/>
          <p:cNvPicPr>
            <a:picLocks noChangeAspect="1"/>
          </p:cNvPicPr>
          <p:nvPr/>
        </p:nvPicPr>
        <p:blipFill>
          <a:blip r:embed="rId2"/>
          <a:stretch>
            <a:fillRect/>
          </a:stretch>
        </p:blipFill>
        <p:spPr>
          <a:xfrm>
            <a:off x="6423546" y="976975"/>
            <a:ext cx="4856896" cy="4904050"/>
          </a:xfrm>
          <a:prstGeom prst="rect">
            <a:avLst/>
          </a:prstGeom>
          <a:effectLst/>
        </p:spPr>
      </p:pic>
      <p:sp>
        <p:nvSpPr>
          <p:cNvPr id="17" name="Rectangle 16"/>
          <p:cNvSpPr>
            <a:spLocks noGrp="1" noRot="1" noChangeAspect="1" noMove="1" noResize="1" noEditPoints="1" noAdjustHandles="1" noChangeArrowheads="1" noChangeShapeType="1" noTextEdit="1"/>
          </p:cNvSpPr>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 name="Content Placeholder 7"/>
          <p:cNvSpPr>
            <a:spLocks noGrp="1"/>
          </p:cNvSpPr>
          <p:nvPr>
            <p:ph idx="1"/>
          </p:nvPr>
        </p:nvSpPr>
        <p:spPr>
          <a:xfrm>
            <a:off x="648931" y="2438400"/>
            <a:ext cx="4558288" cy="3785419"/>
          </a:xfrm>
        </p:spPr>
        <p:txBody>
          <a:bodyPr>
            <a:normAutofit/>
          </a:bodyPr>
          <a:lstStyle/>
          <a:p>
            <a:r>
              <a:rPr lang="en-US" altLang="zh-CN" dirty="0">
                <a:solidFill>
                  <a:srgbClr val="EBEBEB"/>
                </a:solidFill>
              </a:rPr>
              <a:t>Vary</a:t>
            </a:r>
            <a:r>
              <a:rPr lang="zh-CN" altLang="en-US" dirty="0">
                <a:solidFill>
                  <a:srgbClr val="EBEBEB"/>
                </a:solidFill>
              </a:rPr>
              <a:t> </a:t>
            </a:r>
            <a:r>
              <a:rPr lang="en-US" altLang="zh-CN" dirty="0">
                <a:solidFill>
                  <a:srgbClr val="EBEBEB"/>
                </a:solidFill>
              </a:rPr>
              <a:t>most:</a:t>
            </a:r>
            <a:r>
              <a:rPr lang="zh-CN" altLang="en-US" dirty="0">
                <a:solidFill>
                  <a:srgbClr val="EBEBEB"/>
                </a:solidFill>
              </a:rPr>
              <a:t> </a:t>
            </a:r>
            <a:r>
              <a:rPr lang="en-US" altLang="zh-CN" dirty="0">
                <a:solidFill>
                  <a:srgbClr val="EBEBEB"/>
                </a:solidFill>
              </a:rPr>
              <a:t>Boeing</a:t>
            </a:r>
            <a:r>
              <a:rPr lang="zh-CN" altLang="en-US" dirty="0">
                <a:solidFill>
                  <a:srgbClr val="EBEBEB"/>
                </a:solidFill>
              </a:rPr>
              <a:t> </a:t>
            </a:r>
            <a:endParaRPr lang="en-US" altLang="zh-CN" dirty="0">
              <a:solidFill>
                <a:srgbClr val="EBEBEB"/>
              </a:solidFill>
            </a:endParaRPr>
          </a:p>
          <a:p>
            <a:pPr marL="0" indent="0">
              <a:buNone/>
            </a:pPr>
            <a:r>
              <a:rPr lang="zh-CN" altLang="en-US" dirty="0">
                <a:solidFill>
                  <a:srgbClr val="EBEBEB"/>
                </a:solidFill>
              </a:rPr>
              <a:t>     </a:t>
            </a:r>
            <a:r>
              <a:rPr lang="en-US" altLang="zh-CN" dirty="0">
                <a:solidFill>
                  <a:srgbClr val="EBEBEB"/>
                </a:solidFill>
              </a:rPr>
              <a:t>Reason:</a:t>
            </a:r>
            <a:r>
              <a:rPr lang="zh-CN" altLang="en-US" dirty="0">
                <a:solidFill>
                  <a:srgbClr val="EBEBEB"/>
                </a:solidFill>
              </a:rPr>
              <a:t> </a:t>
            </a:r>
            <a:r>
              <a:rPr lang="en-US" altLang="zh-CN" dirty="0">
                <a:solidFill>
                  <a:srgbClr val="EBEBEB"/>
                </a:solidFill>
              </a:rPr>
              <a:t>Safety</a:t>
            </a:r>
            <a:r>
              <a:rPr lang="zh-CN" altLang="en-US" dirty="0">
                <a:solidFill>
                  <a:srgbClr val="EBEBEB"/>
                </a:solidFill>
              </a:rPr>
              <a:t> </a:t>
            </a:r>
            <a:r>
              <a:rPr lang="en-US" altLang="zh-CN" dirty="0">
                <a:solidFill>
                  <a:srgbClr val="EBEBEB"/>
                </a:solidFill>
              </a:rPr>
              <a:t>Scandal</a:t>
            </a:r>
            <a:r>
              <a:rPr lang="zh-CN" altLang="en-US" dirty="0">
                <a:solidFill>
                  <a:srgbClr val="EBEBEB"/>
                </a:solidFill>
              </a:rPr>
              <a:t> </a:t>
            </a:r>
            <a:r>
              <a:rPr lang="en-US" altLang="zh-CN" dirty="0">
                <a:solidFill>
                  <a:srgbClr val="EBEBEB"/>
                </a:solidFill>
              </a:rPr>
              <a:t>in</a:t>
            </a:r>
            <a:r>
              <a:rPr lang="zh-CN" altLang="en-US" dirty="0">
                <a:solidFill>
                  <a:srgbClr val="EBEBEB"/>
                </a:solidFill>
              </a:rPr>
              <a:t> </a:t>
            </a:r>
            <a:r>
              <a:rPr lang="en-US" altLang="zh-CN" dirty="0">
                <a:solidFill>
                  <a:srgbClr val="EBEBEB"/>
                </a:solidFill>
              </a:rPr>
              <a:t>2018</a:t>
            </a:r>
          </a:p>
          <a:p>
            <a:pPr marL="0" indent="0">
              <a:buNone/>
            </a:pPr>
            <a:r>
              <a:rPr lang="zh-CN" altLang="en-US" dirty="0">
                <a:solidFill>
                  <a:srgbClr val="EBEBEB"/>
                </a:solidFill>
              </a:rPr>
              <a:t>                    </a:t>
            </a:r>
            <a:r>
              <a:rPr lang="en-US" altLang="zh-CN" dirty="0">
                <a:solidFill>
                  <a:srgbClr val="EBEBEB"/>
                </a:solidFill>
              </a:rPr>
              <a:t>and</a:t>
            </a:r>
            <a:r>
              <a:rPr lang="zh-CN" altLang="en-US" dirty="0">
                <a:solidFill>
                  <a:srgbClr val="EBEBEB"/>
                </a:solidFill>
              </a:rPr>
              <a:t> </a:t>
            </a:r>
            <a:r>
              <a:rPr lang="en-US" altLang="zh-CN" dirty="0">
                <a:solidFill>
                  <a:srgbClr val="EBEBEB"/>
                </a:solidFill>
              </a:rPr>
              <a:t>covid-19</a:t>
            </a:r>
            <a:r>
              <a:rPr lang="zh-CN" altLang="en-US" dirty="0">
                <a:solidFill>
                  <a:srgbClr val="EBEBEB"/>
                </a:solidFill>
              </a:rPr>
              <a:t> </a:t>
            </a:r>
            <a:r>
              <a:rPr lang="en-US" altLang="zh-CN" dirty="0">
                <a:solidFill>
                  <a:srgbClr val="EBEBEB"/>
                </a:solidFill>
              </a:rPr>
              <a:t>effect</a:t>
            </a:r>
          </a:p>
          <a:p>
            <a:r>
              <a:rPr lang="en-US" altLang="zh-CN" dirty="0">
                <a:solidFill>
                  <a:srgbClr val="EBEBEB"/>
                </a:solidFill>
              </a:rPr>
              <a:t>Vary</a:t>
            </a:r>
            <a:r>
              <a:rPr lang="zh-CN" altLang="en-US" dirty="0">
                <a:solidFill>
                  <a:srgbClr val="EBEBEB"/>
                </a:solidFill>
              </a:rPr>
              <a:t> </a:t>
            </a:r>
            <a:r>
              <a:rPr lang="en-US" altLang="zh-CN" dirty="0">
                <a:solidFill>
                  <a:srgbClr val="EBEBEB"/>
                </a:solidFill>
              </a:rPr>
              <a:t>least:</a:t>
            </a:r>
            <a:r>
              <a:rPr lang="zh-CN" altLang="en-US" dirty="0">
                <a:solidFill>
                  <a:srgbClr val="EBEBEB"/>
                </a:solidFill>
              </a:rPr>
              <a:t> </a:t>
            </a:r>
            <a:r>
              <a:rPr lang="en-US" altLang="zh-CN" dirty="0">
                <a:solidFill>
                  <a:srgbClr val="EBEBEB"/>
                </a:solidFill>
              </a:rPr>
              <a:t>Coca-Cola</a:t>
            </a:r>
          </a:p>
          <a:p>
            <a:pPr marL="0" indent="0">
              <a:buNone/>
            </a:pPr>
            <a:r>
              <a:rPr lang="zh-CN" altLang="en-US" dirty="0">
                <a:solidFill>
                  <a:srgbClr val="EBEBEB"/>
                </a:solidFill>
              </a:rPr>
              <a:t>      </a:t>
            </a:r>
            <a:r>
              <a:rPr lang="en-US" altLang="zh-CN" dirty="0">
                <a:solidFill>
                  <a:srgbClr val="EBEBEB"/>
                </a:solidFill>
              </a:rPr>
              <a:t>Reason:</a:t>
            </a:r>
            <a:r>
              <a:rPr lang="zh-CN" altLang="en-US" dirty="0">
                <a:solidFill>
                  <a:srgbClr val="EBEBEB"/>
                </a:solidFill>
              </a:rPr>
              <a:t> </a:t>
            </a:r>
            <a:r>
              <a:rPr lang="en-US" altLang="zh-CN" dirty="0">
                <a:solidFill>
                  <a:srgbClr val="EBEBEB"/>
                </a:solidFill>
              </a:rPr>
              <a:t>Consumption</a:t>
            </a:r>
            <a:r>
              <a:rPr lang="zh-CN" altLang="en-US" dirty="0">
                <a:solidFill>
                  <a:srgbClr val="EBEBEB"/>
                </a:solidFill>
              </a:rPr>
              <a:t> </a:t>
            </a:r>
            <a:r>
              <a:rPr lang="en-US" altLang="zh-CN" dirty="0">
                <a:solidFill>
                  <a:srgbClr val="EBEBEB"/>
                </a:solidFill>
              </a:rPr>
              <a:t>Industry</a:t>
            </a:r>
          </a:p>
          <a:p>
            <a:pPr marL="0" indent="0">
              <a:buNone/>
            </a:pPr>
            <a:endParaRPr lang="en-US" dirty="0">
              <a:solidFill>
                <a:srgbClr val="EBEBEB"/>
              </a:solidFill>
            </a:endParaRPr>
          </a:p>
        </p:txBody>
      </p:sp>
    </p:spTree>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ym typeface="+mn-ea"/>
              </a:rPr>
              <a:t>Copula</a:t>
            </a:r>
            <a:br>
              <a:rPr lang="en-US"/>
            </a:br>
            <a:endParaRPr lang="en-US"/>
          </a:p>
        </p:txBody>
      </p:sp>
      <p:sp>
        <p:nvSpPr>
          <p:cNvPr id="3" name="Content Placeholder 2"/>
          <p:cNvSpPr>
            <a:spLocks noGrp="1"/>
          </p:cNvSpPr>
          <p:nvPr>
            <p:ph idx="1"/>
          </p:nvPr>
        </p:nvSpPr>
        <p:spPr/>
        <p:txBody>
          <a:bodyPr/>
          <a:lstStyle/>
          <a:p>
            <a:endParaRPr lang="en-US"/>
          </a:p>
        </p:txBody>
      </p:sp>
      <p:pic>
        <p:nvPicPr>
          <p:cNvPr id="4" name="Picture 3" descr="11"/>
          <p:cNvPicPr>
            <a:picLocks noChangeAspect="1"/>
          </p:cNvPicPr>
          <p:nvPr/>
        </p:nvPicPr>
        <p:blipFill>
          <a:blip r:embed="rId2"/>
          <a:stretch>
            <a:fillRect/>
          </a:stretch>
        </p:blipFill>
        <p:spPr>
          <a:xfrm>
            <a:off x="1316355" y="2502535"/>
            <a:ext cx="3686175" cy="3295650"/>
          </a:xfrm>
          <a:prstGeom prst="rect">
            <a:avLst/>
          </a:prstGeom>
        </p:spPr>
      </p:pic>
      <p:pic>
        <p:nvPicPr>
          <p:cNvPr id="5" name="Picture 4" descr="22"/>
          <p:cNvPicPr>
            <a:picLocks noChangeAspect="1"/>
          </p:cNvPicPr>
          <p:nvPr/>
        </p:nvPicPr>
        <p:blipFill>
          <a:blip r:embed="rId3"/>
          <a:stretch>
            <a:fillRect/>
          </a:stretch>
        </p:blipFill>
        <p:spPr>
          <a:xfrm>
            <a:off x="5196840" y="2520950"/>
            <a:ext cx="4594225" cy="327723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7" name="Rectangle 26"/>
          <p:cNvSpPr>
            <a:spLocks noGrp="1" noRot="1" noChangeAspect="1" noMove="1" noResize="1" noEditPoints="1" noAdjustHandles="1" noChangeArrowheads="1" noChangeShapeType="1" noTextEdit="1"/>
          </p:cNvSpPr>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9" name="Freeform 7"/>
          <p:cNvSpPr>
            <a:spLocks noGrp="1" noRot="1" noChangeAspect="1" noMove="1" noResize="1" noEditPoints="1" noAdjustHandles="1" noChangeArrowheads="1" noChangeShapeType="1" noTextEdit="1"/>
          </p:cNvSpPr>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p:cNvSpPr>
            <a:spLocks noGrp="1"/>
          </p:cNvSpPr>
          <p:nvPr>
            <p:ph type="title"/>
          </p:nvPr>
        </p:nvSpPr>
        <p:spPr>
          <a:xfrm>
            <a:off x="648930" y="629267"/>
            <a:ext cx="9252154" cy="1016654"/>
          </a:xfrm>
        </p:spPr>
        <p:txBody>
          <a:bodyPr>
            <a:normAutofit/>
          </a:bodyPr>
          <a:lstStyle/>
          <a:p>
            <a:r>
              <a:rPr lang="en-US" altLang="zh-CN" dirty="0">
                <a:solidFill>
                  <a:srgbClr val="EBEBEB"/>
                </a:solidFill>
              </a:rPr>
              <a:t>Data</a:t>
            </a:r>
            <a:r>
              <a:rPr lang="zh-CN" altLang="en-US" dirty="0">
                <a:solidFill>
                  <a:srgbClr val="EBEBEB"/>
                </a:solidFill>
              </a:rPr>
              <a:t> </a:t>
            </a:r>
            <a:r>
              <a:rPr lang="en-US" altLang="zh-CN" dirty="0">
                <a:solidFill>
                  <a:srgbClr val="EBEBEB"/>
                </a:solidFill>
              </a:rPr>
              <a:t>Description</a:t>
            </a:r>
            <a:endParaRPr lang="en-US" dirty="0">
              <a:solidFill>
                <a:srgbClr val="EBEBEB"/>
              </a:solidFill>
            </a:endParaRPr>
          </a:p>
        </p:txBody>
      </p:sp>
      <p:sp useBgFill="1">
        <p:nvSpPr>
          <p:cNvPr id="31" name="Freeform: Shape 30"/>
          <p:cNvSpPr>
            <a:spLocks noGrp="1" noRot="1" noChangeAspect="1" noMove="1" noResize="1" noEditPoints="1" noAdjustHandles="1" noChangeArrowheads="1" noChangeShapeType="1" noTextEdit="1"/>
          </p:cNvSpPr>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11" name="Content Placeholder 10"/>
          <p:cNvSpPr>
            <a:spLocks noGrp="1"/>
          </p:cNvSpPr>
          <p:nvPr>
            <p:ph idx="1"/>
          </p:nvPr>
        </p:nvSpPr>
        <p:spPr>
          <a:xfrm>
            <a:off x="648931" y="2548281"/>
            <a:ext cx="5122606" cy="3658689"/>
          </a:xfrm>
        </p:spPr>
        <p:txBody>
          <a:bodyPr>
            <a:normAutofit/>
          </a:bodyPr>
          <a:lstStyle/>
          <a:p>
            <a:pPr marL="0" indent="0">
              <a:buNone/>
            </a:pPr>
            <a:r>
              <a:rPr lang="en-US" altLang="zh-CN" dirty="0"/>
              <a:t>Beta:</a:t>
            </a:r>
            <a:r>
              <a:rPr lang="zh-CN" altLang="en-US" dirty="0"/>
              <a:t> </a:t>
            </a:r>
            <a:r>
              <a:rPr lang="en-US" altLang="zh-CN" dirty="0"/>
              <a:t>a</a:t>
            </a:r>
            <a:r>
              <a:rPr lang="zh-CN" altLang="en-US" dirty="0"/>
              <a:t> </a:t>
            </a:r>
            <a:r>
              <a:rPr lang="en-US" altLang="zh-CN" dirty="0"/>
              <a:t>measure</a:t>
            </a:r>
            <a:r>
              <a:rPr lang="zh-CN" altLang="en-US" dirty="0"/>
              <a:t> </a:t>
            </a:r>
            <a:r>
              <a:rPr lang="en-US" altLang="zh-CN" dirty="0"/>
              <a:t>of</a:t>
            </a:r>
            <a:r>
              <a:rPr lang="zh-CN" altLang="en-US" dirty="0"/>
              <a:t> </a:t>
            </a:r>
            <a:r>
              <a:rPr lang="en-US" altLang="zh-CN" dirty="0"/>
              <a:t>volatility</a:t>
            </a:r>
            <a:r>
              <a:rPr lang="zh-CN" altLang="en-US" dirty="0"/>
              <a:t> </a:t>
            </a:r>
            <a:r>
              <a:rPr lang="en-US" altLang="zh-CN" dirty="0"/>
              <a:t>compared</a:t>
            </a:r>
            <a:r>
              <a:rPr lang="zh-CN" altLang="en-US" dirty="0"/>
              <a:t> </a:t>
            </a:r>
            <a:r>
              <a:rPr lang="en-US" altLang="zh-CN" dirty="0"/>
              <a:t>to</a:t>
            </a:r>
            <a:r>
              <a:rPr lang="zh-CN" altLang="en-US" dirty="0"/>
              <a:t> </a:t>
            </a:r>
            <a:r>
              <a:rPr lang="en-US" altLang="zh-CN" dirty="0"/>
              <a:t>the</a:t>
            </a:r>
            <a:r>
              <a:rPr lang="zh-CN" altLang="en-US" dirty="0"/>
              <a:t> </a:t>
            </a:r>
            <a:r>
              <a:rPr lang="en-US" altLang="zh-CN" dirty="0"/>
              <a:t>market</a:t>
            </a:r>
            <a:r>
              <a:rPr lang="zh-CN" altLang="en-US" dirty="0"/>
              <a:t> </a:t>
            </a:r>
            <a:r>
              <a:rPr lang="en-US" altLang="zh-CN" dirty="0"/>
              <a:t>(beta</a:t>
            </a:r>
            <a:r>
              <a:rPr lang="zh-CN" altLang="en-US" dirty="0"/>
              <a:t> </a:t>
            </a:r>
            <a:r>
              <a:rPr lang="en-US" altLang="zh-CN" dirty="0"/>
              <a:t>of</a:t>
            </a:r>
            <a:r>
              <a:rPr lang="zh-CN" altLang="en-US" dirty="0"/>
              <a:t> </a:t>
            </a:r>
            <a:r>
              <a:rPr lang="en-US" altLang="zh-CN" dirty="0"/>
              <a:t>S&amp;P500</a:t>
            </a:r>
            <a:r>
              <a:rPr lang="zh-CN" altLang="en-US" dirty="0"/>
              <a:t> </a:t>
            </a:r>
            <a:r>
              <a:rPr lang="en-US" altLang="zh-CN" dirty="0"/>
              <a:t>=1)</a:t>
            </a:r>
            <a:r>
              <a:rPr lang="zh-CN" altLang="en-US" dirty="0"/>
              <a:t> </a:t>
            </a:r>
            <a:endParaRPr lang="en-US" altLang="zh-CN" dirty="0"/>
          </a:p>
          <a:p>
            <a:pPr marL="0" indent="0">
              <a:buNone/>
            </a:pPr>
            <a:r>
              <a:rPr lang="en-US" dirty="0"/>
              <a:t>half of these equities are more risky than the market</a:t>
            </a:r>
          </a:p>
          <a:p>
            <a:pPr marL="0" indent="0">
              <a:buNone/>
            </a:pPr>
            <a:endParaRPr lang="en-US" altLang="zh-CN" dirty="0"/>
          </a:p>
          <a:p>
            <a:endParaRPr lang="en-US" altLang="zh-CN" dirty="0"/>
          </a:p>
          <a:p>
            <a:pPr marL="0" indent="0">
              <a:buNone/>
            </a:pPr>
            <a:endParaRPr lang="en-US" altLang="zh-CN" dirty="0"/>
          </a:p>
          <a:p>
            <a:pPr marL="0" indent="0">
              <a:buNone/>
            </a:pPr>
            <a:endParaRPr lang="en-US" altLang="zh-CN" dirty="0"/>
          </a:p>
          <a:p>
            <a:endParaRPr lang="en-US" dirty="0"/>
          </a:p>
        </p:txBody>
      </p:sp>
      <p:pic>
        <p:nvPicPr>
          <p:cNvPr id="7" name="Content Placeholder 6"/>
          <p:cNvPicPr>
            <a:picLocks noChangeAspect="1"/>
          </p:cNvPicPr>
          <p:nvPr/>
        </p:nvPicPr>
        <p:blipFill>
          <a:blip r:embed="rId2"/>
          <a:stretch>
            <a:fillRect/>
          </a:stretch>
        </p:blipFill>
        <p:spPr>
          <a:xfrm>
            <a:off x="5907781" y="2699065"/>
            <a:ext cx="6271780" cy="3125471"/>
          </a:xfrm>
          <a:prstGeom prst="rect">
            <a:avLst/>
          </a:prstGeom>
          <a:effectLst/>
        </p:spPr>
      </p:pic>
      <p:sp>
        <p:nvSpPr>
          <p:cNvPr id="9" name="Triangle 8"/>
          <p:cNvSpPr/>
          <p:nvPr/>
        </p:nvSpPr>
        <p:spPr>
          <a:xfrm rot="5400000">
            <a:off x="244775" y="2634919"/>
            <a:ext cx="295830" cy="23999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riangle 23"/>
          <p:cNvSpPr/>
          <p:nvPr/>
        </p:nvSpPr>
        <p:spPr>
          <a:xfrm rot="5400000">
            <a:off x="221293" y="3309003"/>
            <a:ext cx="295830" cy="23999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Picture 16"/>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l="3613"/>
          <a:stretch>
            <a:fillRect/>
          </a:stretch>
        </p:blipFill>
        <p:spPr>
          <a:xfrm>
            <a:off x="0" y="2669685"/>
            <a:ext cx="4037012" cy="4188315"/>
          </a:xfrm>
          <a:prstGeom prst="rect">
            <a:avLst/>
          </a:prstGeom>
        </p:spPr>
      </p:pic>
      <p:pic>
        <p:nvPicPr>
          <p:cNvPr id="19" name="Picture 18"/>
          <p:cNvPicPr>
            <a:picLocks noGrp="1" noRot="1" noChangeAspect="1" noMove="1" noResize="1" noEditPoints="1" noAdjustHandles="1" noChangeArrowheads="1" noChangeShapeType="1" noCrop="1"/>
          </p:cNvPicPr>
          <p:nvPr/>
        </p:nvPicPr>
        <p:blipFill rotWithShape="1">
          <a:blip r:embed="rId3">
            <a:extLst>
              <a:ext uri="{28A0092B-C50C-407E-A947-70E740481C1C}">
                <a14:useLocalDpi xmlns:a14="http://schemas.microsoft.com/office/drawing/2010/main" val="0"/>
              </a:ext>
            </a:extLst>
          </a:blip>
          <a:srcRect l="35640"/>
          <a:stretch>
            <a:fillRect/>
          </a:stretch>
        </p:blipFill>
        <p:spPr>
          <a:xfrm>
            <a:off x="0" y="2892347"/>
            <a:ext cx="1522412" cy="2365453"/>
          </a:xfrm>
          <a:prstGeom prst="rect">
            <a:avLst/>
          </a:prstGeom>
        </p:spPr>
      </p:pic>
      <p:sp>
        <p:nvSpPr>
          <p:cNvPr id="21" name="Oval 20"/>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3" name="Picture 22"/>
          <p:cNvPicPr>
            <a:picLocks noGrp="1" noRot="1" noChangeAspect="1" noMove="1" noResize="1" noEditPoints="1" noAdjustHandles="1" noChangeArrowheads="1" noChangeShapeType="1" noCrop="1"/>
          </p:cNvPicPr>
          <p:nvPr/>
        </p:nvPicPr>
        <p:blipFill rotWithShape="1">
          <a:blip r:embed="rId4">
            <a:extLst>
              <a:ext uri="{28A0092B-C50C-407E-A947-70E740481C1C}">
                <a14:useLocalDpi xmlns:a14="http://schemas.microsoft.com/office/drawing/2010/main" val="0"/>
              </a:ext>
            </a:extLst>
          </a:blip>
          <a:srcRect t="28813"/>
          <a:stretch>
            <a:fillRect/>
          </a:stretch>
        </p:blipFill>
        <p:spPr>
          <a:xfrm>
            <a:off x="7999412" y="0"/>
            <a:ext cx="1603387" cy="1141407"/>
          </a:xfrm>
          <a:prstGeom prst="rect">
            <a:avLst/>
          </a:prstGeom>
        </p:spPr>
      </p:pic>
      <p:pic>
        <p:nvPicPr>
          <p:cNvPr id="25" name="Picture 24"/>
          <p:cNvPicPr>
            <a:picLocks noGrp="1" noRot="1" noChangeAspect="1" noMove="1" noResize="1" noEditPoints="1" noAdjustHandles="1" noChangeArrowheads="1" noChangeShapeType="1" noCrop="1"/>
          </p:cNvPicPr>
          <p:nvPr/>
        </p:nvPicPr>
        <p:blipFill rotWithShape="1">
          <a:blip r:embed="rId5">
            <a:extLst>
              <a:ext uri="{28A0092B-C50C-407E-A947-70E740481C1C}">
                <a14:useLocalDpi xmlns:a14="http://schemas.microsoft.com/office/drawing/2010/main" val="0"/>
              </a:ext>
            </a:extLst>
          </a:blip>
          <a:srcRect b="23320"/>
          <a:stretch>
            <a:fillRect/>
          </a:stretch>
        </p:blipFill>
        <p:spPr>
          <a:xfrm>
            <a:off x="8605878" y="6096000"/>
            <a:ext cx="993734" cy="762000"/>
          </a:xfrm>
          <a:prstGeom prst="rect">
            <a:avLst/>
          </a:prstGeom>
        </p:spPr>
      </p:pic>
      <p:sp>
        <p:nvSpPr>
          <p:cNvPr id="27" name="Rectangle 2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9" name="Rectangle 28"/>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775995" y="681989"/>
            <a:ext cx="4192588" cy="992818"/>
          </a:xfrm>
        </p:spPr>
        <p:txBody>
          <a:bodyPr vert="horz" lIns="91440" tIns="45720" rIns="91440" bIns="45720" rtlCol="0" anchor="b">
            <a:normAutofit/>
          </a:bodyPr>
          <a:lstStyle/>
          <a:p>
            <a:r>
              <a:rPr lang="en-US" altLang="zh-CN" sz="4000" b="1" i="0" kern="1200" dirty="0">
                <a:solidFill>
                  <a:srgbClr val="EBEBEB"/>
                </a:solidFill>
                <a:latin typeface="+mj-lt"/>
                <a:ea typeface="+mj-ea"/>
                <a:cs typeface="+mj-cs"/>
              </a:rPr>
              <a:t>Graph of Stocks</a:t>
            </a:r>
            <a:endParaRPr lang="en-US" sz="4000" b="1" i="0" kern="1200" dirty="0">
              <a:solidFill>
                <a:srgbClr val="EBEBEB"/>
              </a:solidFill>
              <a:latin typeface="+mj-lt"/>
              <a:ea typeface="+mj-ea"/>
              <a:cs typeface="+mj-cs"/>
            </a:endParaRPr>
          </a:p>
        </p:txBody>
      </p:sp>
      <p:sp useBgFill="1">
        <p:nvSpPr>
          <p:cNvPr id="31" name="Rectangle 30"/>
          <p:cNvSpPr>
            <a:spLocks noGrp="1" noRot="1" noChangeAspect="1" noMove="1" noResize="1" noEditPoints="1" noAdjustHandles="1" noChangeArrowheads="1" noChangeShapeType="1" noTextEdit="1"/>
          </p:cNvSpPr>
          <p:nvPr/>
        </p:nvSpPr>
        <p:spPr>
          <a:xfrm>
            <a:off x="636914" y="639905"/>
            <a:ext cx="6915664" cy="55781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2" name="Content Placeholder 11" descr="A close up of text on a white background&#10;&#10;Description automatically generated"/>
          <p:cNvPicPr>
            <a:picLocks noGrp="1" noChangeAspect="1"/>
          </p:cNvPicPr>
          <p:nvPr>
            <p:ph idx="1"/>
          </p:nvPr>
        </p:nvPicPr>
        <p:blipFill>
          <a:blip r:embed="rId6"/>
          <a:stretch>
            <a:fillRect/>
          </a:stretch>
        </p:blipFill>
        <p:spPr>
          <a:xfrm>
            <a:off x="743582" y="884825"/>
            <a:ext cx="6586859" cy="5088348"/>
          </a:xfrm>
          <a:prstGeom prst="rect">
            <a:avLst/>
          </a:prstGeom>
          <a:effectLst/>
        </p:spPr>
      </p:pic>
      <p:sp>
        <p:nvSpPr>
          <p:cNvPr id="24" name="Content Placeholder 7"/>
          <p:cNvSpPr txBox="1"/>
          <p:nvPr/>
        </p:nvSpPr>
        <p:spPr>
          <a:xfrm>
            <a:off x="7739568" y="2288410"/>
            <a:ext cx="4558288" cy="378541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5pPr>
            <a:lvl6pPr marL="250571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9pPr>
          </a:lstStyle>
          <a:p>
            <a:r>
              <a:rPr lang="en-US" altLang="zh-CN" dirty="0">
                <a:solidFill>
                  <a:srgbClr val="EBEBEB"/>
                </a:solidFill>
              </a:rPr>
              <a:t>Generally</a:t>
            </a:r>
            <a:r>
              <a:rPr lang="zh-CN" altLang="en-US" dirty="0">
                <a:solidFill>
                  <a:srgbClr val="EBEBEB"/>
                </a:solidFill>
              </a:rPr>
              <a:t> </a:t>
            </a:r>
            <a:r>
              <a:rPr lang="en-US" altLang="zh-CN" dirty="0">
                <a:solidFill>
                  <a:srgbClr val="EBEBEB"/>
                </a:solidFill>
              </a:rPr>
              <a:t>upward</a:t>
            </a:r>
            <a:r>
              <a:rPr lang="zh-CN" altLang="en-US" dirty="0">
                <a:solidFill>
                  <a:srgbClr val="EBEBEB"/>
                </a:solidFill>
              </a:rPr>
              <a:t> </a:t>
            </a:r>
            <a:r>
              <a:rPr lang="en-US" altLang="zh-CN" dirty="0">
                <a:solidFill>
                  <a:srgbClr val="EBEBEB"/>
                </a:solidFill>
              </a:rPr>
              <a:t>trending</a:t>
            </a:r>
          </a:p>
          <a:p>
            <a:r>
              <a:rPr lang="en-US" altLang="zh-CN" dirty="0">
                <a:solidFill>
                  <a:srgbClr val="EBEBEB"/>
                </a:solidFill>
              </a:rPr>
              <a:t>Covid-19</a:t>
            </a:r>
            <a:r>
              <a:rPr lang="zh-CN" altLang="en-US" dirty="0">
                <a:solidFill>
                  <a:srgbClr val="EBEBEB"/>
                </a:solidFill>
              </a:rPr>
              <a:t> </a:t>
            </a:r>
            <a:r>
              <a:rPr lang="en-US" altLang="zh-CN" dirty="0">
                <a:solidFill>
                  <a:srgbClr val="EBEBEB"/>
                </a:solidFill>
              </a:rPr>
              <a:t>effect:</a:t>
            </a:r>
          </a:p>
          <a:p>
            <a:r>
              <a:rPr lang="en-US" altLang="zh-CN" dirty="0">
                <a:solidFill>
                  <a:srgbClr val="EBEBEB"/>
                </a:solidFill>
              </a:rPr>
              <a:t>The</a:t>
            </a:r>
            <a:r>
              <a:rPr lang="zh-CN" altLang="en-US" dirty="0">
                <a:solidFill>
                  <a:srgbClr val="EBEBEB"/>
                </a:solidFill>
              </a:rPr>
              <a:t> </a:t>
            </a:r>
            <a:r>
              <a:rPr lang="en-US" altLang="zh-CN" dirty="0">
                <a:solidFill>
                  <a:srgbClr val="EBEBEB"/>
                </a:solidFill>
              </a:rPr>
              <a:t>stock</a:t>
            </a:r>
            <a:r>
              <a:rPr lang="zh-CN" altLang="en-US" dirty="0">
                <a:solidFill>
                  <a:srgbClr val="EBEBEB"/>
                </a:solidFill>
              </a:rPr>
              <a:t> </a:t>
            </a:r>
            <a:r>
              <a:rPr lang="en-US" altLang="zh-CN" dirty="0">
                <a:solidFill>
                  <a:srgbClr val="EBEBEB"/>
                </a:solidFill>
              </a:rPr>
              <a:t>prices</a:t>
            </a:r>
            <a:r>
              <a:rPr lang="zh-CN" altLang="en-US" dirty="0">
                <a:solidFill>
                  <a:srgbClr val="EBEBEB"/>
                </a:solidFill>
              </a:rPr>
              <a:t> </a:t>
            </a:r>
            <a:r>
              <a:rPr lang="en-US" altLang="zh-CN" dirty="0">
                <a:solidFill>
                  <a:srgbClr val="EBEBEB"/>
                </a:solidFill>
              </a:rPr>
              <a:t>decrease</a:t>
            </a:r>
            <a:r>
              <a:rPr lang="zh-CN" altLang="en-US" dirty="0">
                <a:solidFill>
                  <a:srgbClr val="EBEBEB"/>
                </a:solidFill>
              </a:rPr>
              <a:t> </a:t>
            </a:r>
            <a:r>
              <a:rPr lang="en-US" altLang="zh-CN" dirty="0">
                <a:solidFill>
                  <a:srgbClr val="EBEBEB"/>
                </a:solidFill>
              </a:rPr>
              <a:t>significantly,</a:t>
            </a:r>
            <a:r>
              <a:rPr lang="zh-CN" altLang="en-US" dirty="0">
                <a:solidFill>
                  <a:srgbClr val="EBEBEB"/>
                </a:solidFill>
              </a:rPr>
              <a:t> </a:t>
            </a:r>
            <a:r>
              <a:rPr lang="en-US" altLang="zh-CN" dirty="0">
                <a:solidFill>
                  <a:srgbClr val="EBEBEB"/>
                </a:solidFill>
              </a:rPr>
              <a:t>and</a:t>
            </a:r>
            <a:r>
              <a:rPr lang="zh-CN" altLang="en-US" dirty="0">
                <a:solidFill>
                  <a:srgbClr val="EBEBEB"/>
                </a:solidFill>
              </a:rPr>
              <a:t> </a:t>
            </a:r>
            <a:r>
              <a:rPr lang="en-US" altLang="zh-CN" dirty="0">
                <a:solidFill>
                  <a:srgbClr val="EBEBEB"/>
                </a:solidFill>
              </a:rPr>
              <a:t>some</a:t>
            </a:r>
            <a:r>
              <a:rPr lang="zh-CN" altLang="en-US" dirty="0">
                <a:solidFill>
                  <a:srgbClr val="EBEBEB"/>
                </a:solidFill>
              </a:rPr>
              <a:t> </a:t>
            </a:r>
            <a:r>
              <a:rPr lang="en-US" altLang="zh-CN" dirty="0">
                <a:solidFill>
                  <a:srgbClr val="EBEBEB"/>
                </a:solidFill>
              </a:rPr>
              <a:t>companies</a:t>
            </a:r>
            <a:r>
              <a:rPr lang="zh-CN" altLang="en-US" dirty="0">
                <a:solidFill>
                  <a:srgbClr val="EBEBEB"/>
                </a:solidFill>
              </a:rPr>
              <a:t> </a:t>
            </a:r>
            <a:r>
              <a:rPr lang="en-US" altLang="zh-CN" dirty="0">
                <a:solidFill>
                  <a:srgbClr val="EBEBEB"/>
                </a:solidFill>
              </a:rPr>
              <a:t>has</a:t>
            </a:r>
            <a:r>
              <a:rPr lang="zh-CN" altLang="en-US" dirty="0">
                <a:solidFill>
                  <a:srgbClr val="EBEBEB"/>
                </a:solidFill>
              </a:rPr>
              <a:t> </a:t>
            </a:r>
            <a:r>
              <a:rPr lang="en-US" altLang="zh-CN" dirty="0">
                <a:solidFill>
                  <a:srgbClr val="EBEBEB"/>
                </a:solidFill>
              </a:rPr>
              <a:t>returned</a:t>
            </a:r>
            <a:r>
              <a:rPr lang="zh-CN" altLang="en-US" dirty="0">
                <a:solidFill>
                  <a:srgbClr val="EBEBEB"/>
                </a:solidFill>
              </a:rPr>
              <a:t> </a:t>
            </a:r>
            <a:r>
              <a:rPr lang="en-US" altLang="zh-CN" dirty="0">
                <a:solidFill>
                  <a:srgbClr val="EBEBEB"/>
                </a:solidFill>
              </a:rPr>
              <a:t>to</a:t>
            </a:r>
            <a:r>
              <a:rPr lang="zh-CN" altLang="en-US" dirty="0">
                <a:solidFill>
                  <a:srgbClr val="EBEBEB"/>
                </a:solidFill>
              </a:rPr>
              <a:t> </a:t>
            </a:r>
            <a:r>
              <a:rPr lang="en-US" altLang="zh-CN" dirty="0">
                <a:solidFill>
                  <a:srgbClr val="EBEBEB"/>
                </a:solidFill>
              </a:rPr>
              <a:t>stock</a:t>
            </a:r>
            <a:r>
              <a:rPr lang="zh-CN" altLang="en-US" dirty="0">
                <a:solidFill>
                  <a:srgbClr val="EBEBEB"/>
                </a:solidFill>
              </a:rPr>
              <a:t> </a:t>
            </a:r>
            <a:r>
              <a:rPr lang="en-US" altLang="zh-CN" dirty="0">
                <a:solidFill>
                  <a:srgbClr val="EBEBEB"/>
                </a:solidFill>
              </a:rPr>
              <a:t>price</a:t>
            </a:r>
            <a:r>
              <a:rPr lang="zh-CN" altLang="en-US" dirty="0">
                <a:solidFill>
                  <a:srgbClr val="EBEBEB"/>
                </a:solidFill>
              </a:rPr>
              <a:t> </a:t>
            </a:r>
            <a:r>
              <a:rPr lang="en-US" altLang="zh-CN" dirty="0">
                <a:solidFill>
                  <a:srgbClr val="EBEBEB"/>
                </a:solidFill>
              </a:rPr>
              <a:t>level</a:t>
            </a:r>
            <a:r>
              <a:rPr lang="zh-CN" altLang="en-US" dirty="0">
                <a:solidFill>
                  <a:srgbClr val="EBEBEB"/>
                </a:solidFill>
              </a:rPr>
              <a:t> </a:t>
            </a:r>
            <a:r>
              <a:rPr lang="en-US" altLang="zh-CN" dirty="0">
                <a:solidFill>
                  <a:srgbClr val="EBEBEB"/>
                </a:solidFill>
              </a:rPr>
              <a:t>of</a:t>
            </a:r>
            <a:r>
              <a:rPr lang="zh-CN" altLang="en-US" dirty="0">
                <a:solidFill>
                  <a:srgbClr val="EBEBEB"/>
                </a:solidFill>
              </a:rPr>
              <a:t> </a:t>
            </a:r>
            <a:r>
              <a:rPr lang="en-US" altLang="zh-CN" dirty="0">
                <a:solidFill>
                  <a:srgbClr val="EBEBEB"/>
                </a:solidFill>
              </a:rPr>
              <a:t>2015</a:t>
            </a:r>
            <a:endParaRPr lang="en-US" dirty="0">
              <a:solidFill>
                <a:srgbClr val="EBEBEB"/>
              </a:solidFill>
            </a:endParaRP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Graph</a:t>
            </a:r>
            <a:r>
              <a:rPr lang="zh-CN" altLang="en-US" dirty="0"/>
              <a:t> </a:t>
            </a:r>
            <a:r>
              <a:rPr lang="en-US" altLang="zh-CN" dirty="0"/>
              <a:t>of</a:t>
            </a:r>
            <a:r>
              <a:rPr lang="zh-CN" altLang="en-US" dirty="0"/>
              <a:t> </a:t>
            </a:r>
            <a:r>
              <a:rPr lang="en-US" altLang="zh-CN" dirty="0"/>
              <a:t>Stock</a:t>
            </a:r>
            <a:r>
              <a:rPr lang="zh-CN" altLang="en-US" dirty="0"/>
              <a:t> </a:t>
            </a:r>
            <a:r>
              <a:rPr lang="en-US" altLang="zh-CN" dirty="0"/>
              <a:t>Return</a:t>
            </a:r>
            <a:endParaRPr lang="en-US" dirty="0"/>
          </a:p>
        </p:txBody>
      </p:sp>
      <p:pic>
        <p:nvPicPr>
          <p:cNvPr id="5" name="Content Placeholder 4" descr="A close up of a tree&#10;&#10;Description automatically generated"/>
          <p:cNvPicPr>
            <a:picLocks noGrp="1" noChangeAspect="1"/>
          </p:cNvPicPr>
          <p:nvPr>
            <p:ph idx="1"/>
          </p:nvPr>
        </p:nvPicPr>
        <p:blipFill>
          <a:blip r:embed="rId2"/>
          <a:stretch>
            <a:fillRect/>
          </a:stretch>
        </p:blipFill>
        <p:spPr>
          <a:xfrm>
            <a:off x="1391646" y="1494003"/>
            <a:ext cx="9613052" cy="4795103"/>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Graph</a:t>
            </a:r>
            <a:r>
              <a:rPr lang="zh-CN" altLang="en-US" dirty="0"/>
              <a:t> </a:t>
            </a:r>
            <a:r>
              <a:rPr lang="en-US" altLang="zh-CN" dirty="0"/>
              <a:t>of</a:t>
            </a:r>
            <a:r>
              <a:rPr lang="zh-CN" altLang="en-US" dirty="0"/>
              <a:t> </a:t>
            </a:r>
            <a:r>
              <a:rPr lang="en-US" altLang="zh-CN" dirty="0"/>
              <a:t>Stock</a:t>
            </a:r>
            <a:r>
              <a:rPr lang="zh-CN" altLang="en-US" dirty="0"/>
              <a:t> </a:t>
            </a:r>
            <a:r>
              <a:rPr lang="en-US" altLang="zh-CN" dirty="0"/>
              <a:t>Return</a:t>
            </a:r>
            <a:endParaRPr lang="en-US" dirty="0"/>
          </a:p>
        </p:txBody>
      </p:sp>
      <p:pic>
        <p:nvPicPr>
          <p:cNvPr id="5" name="Content Placeholder 4" descr="A close up of a logo&#10;&#10;Description automatically generated"/>
          <p:cNvPicPr>
            <a:picLocks noGrp="1" noChangeAspect="1"/>
          </p:cNvPicPr>
          <p:nvPr>
            <p:ph idx="1"/>
          </p:nvPr>
        </p:nvPicPr>
        <p:blipFill>
          <a:blip r:embed="rId2"/>
          <a:stretch>
            <a:fillRect/>
          </a:stretch>
        </p:blipFill>
        <p:spPr>
          <a:xfrm>
            <a:off x="987872" y="1520456"/>
            <a:ext cx="10216256" cy="4787177"/>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b="1" dirty="0"/>
              <a:t>Sharpe</a:t>
            </a:r>
            <a:r>
              <a:rPr lang="zh-CN" altLang="en-US" b="1" dirty="0"/>
              <a:t> </a:t>
            </a:r>
            <a:r>
              <a:rPr lang="en-US" altLang="zh-CN" b="1" dirty="0"/>
              <a:t>Ratio</a:t>
            </a:r>
            <a:endParaRPr lang="en-US" b="1" dirty="0"/>
          </a:p>
        </p:txBody>
      </p:sp>
      <p:pic>
        <p:nvPicPr>
          <p:cNvPr id="6" name="图片 6">
            <a:extLst>
              <a:ext uri="{FF2B5EF4-FFF2-40B4-BE49-F238E27FC236}">
                <a16:creationId xmlns:a16="http://schemas.microsoft.com/office/drawing/2014/main" id="{B9891B67-6174-4A4C-B677-45DF5942EC08}"/>
              </a:ext>
            </a:extLst>
          </p:cNvPr>
          <p:cNvPicPr>
            <a:picLocks noChangeAspect="1"/>
          </p:cNvPicPr>
          <p:nvPr/>
        </p:nvPicPr>
        <p:blipFill>
          <a:blip r:embed="rId2"/>
          <a:stretch>
            <a:fillRect/>
          </a:stretch>
        </p:blipFill>
        <p:spPr>
          <a:xfrm>
            <a:off x="0" y="2502215"/>
            <a:ext cx="12192000" cy="2423784"/>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TotalTime>
  <Words>1237</Words>
  <Application>Microsoft Macintosh PowerPoint</Application>
  <PresentationFormat>Widescreen</PresentationFormat>
  <Paragraphs>208</Paragraphs>
  <Slides>40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Cambria Math</vt:lpstr>
      <vt:lpstr>Century Gothic</vt:lpstr>
      <vt:lpstr>Wingdings 3</vt:lpstr>
      <vt:lpstr>Ion</vt:lpstr>
      <vt:lpstr>The application of Financial Statistical Method</vt:lpstr>
      <vt:lpstr>OVERVIEW</vt:lpstr>
      <vt:lpstr>Background</vt:lpstr>
      <vt:lpstr>Data Description</vt:lpstr>
      <vt:lpstr>Data Description</vt:lpstr>
      <vt:lpstr>Graph of Stocks</vt:lpstr>
      <vt:lpstr>Graph of Stock Return</vt:lpstr>
      <vt:lpstr>Graph of Stock Return</vt:lpstr>
      <vt:lpstr>Sharpe Ratio</vt:lpstr>
      <vt:lpstr>Portfolio Theory</vt:lpstr>
      <vt:lpstr>MVP and tangent portfolio</vt:lpstr>
      <vt:lpstr>Daily &amp; Annual(no short)</vt:lpstr>
      <vt:lpstr>PowerPoint Presentation</vt:lpstr>
      <vt:lpstr>Standard Deviation</vt:lpstr>
      <vt:lpstr>Efficient Frontier (no short)</vt:lpstr>
      <vt:lpstr>Portfolio with short sell</vt:lpstr>
      <vt:lpstr>Efficient Frontier (with short)</vt:lpstr>
      <vt:lpstr>Time Series Analysis</vt:lpstr>
      <vt:lpstr>Time-Varying Betas</vt:lpstr>
      <vt:lpstr>PowerPoint Presentation</vt:lpstr>
      <vt:lpstr>PowerPoint Presentation</vt:lpstr>
      <vt:lpstr>Time-Varying Betas</vt:lpstr>
      <vt:lpstr>Time-Varying MVP</vt:lpstr>
      <vt:lpstr>Time-Varying MVP</vt:lpstr>
      <vt:lpstr>Time-Varying MVP</vt:lpstr>
      <vt:lpstr>Forecasting</vt:lpstr>
      <vt:lpstr>Forecasting-One step ahead</vt:lpstr>
      <vt:lpstr>Forecasting-Two steps ahead</vt:lpstr>
      <vt:lpstr>PowerPoint Presentation</vt:lpstr>
      <vt:lpstr>PowerPoint Presentation</vt:lpstr>
      <vt:lpstr>PowerPoint Presentation</vt:lpstr>
      <vt:lpstr>PowerPoint Presentation</vt:lpstr>
      <vt:lpstr>PowerPoint Presentation</vt:lpstr>
      <vt:lpstr>Risk Management </vt:lpstr>
      <vt:lpstr>Risk Management</vt:lpstr>
      <vt:lpstr>Bootstrap Confidence interval of VaR &amp; Expected Shortfall</vt:lpstr>
      <vt:lpstr>Bootstrap Confidence interval of VaR &amp; Expected Shortfall</vt:lpstr>
      <vt:lpstr>Copula</vt:lpstr>
      <vt:lpstr>Copula</vt:lpstr>
      <vt:lpstr>Copula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application of Financial Statistical Method</dc:title>
  <dc:creator>樊 雪源</dc:creator>
  <cp:lastModifiedBy>郑 玥</cp:lastModifiedBy>
  <cp:revision>21</cp:revision>
  <dcterms:created xsi:type="dcterms:W3CDTF">2020-04-28T18:42:00Z</dcterms:created>
  <dcterms:modified xsi:type="dcterms:W3CDTF">2020-05-02T01:21:50Z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1033-11.2.0.9281</vt:lpwstr>
  </property>
</Properties>
</file>